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8" r:id="rId5"/>
    <p:sldId id="259" r:id="rId6"/>
    <p:sldId id="260" r:id="rId7"/>
    <p:sldId id="261" r:id="rId8"/>
    <p:sldId id="262" r:id="rId9"/>
    <p:sldId id="263" r:id="rId10"/>
    <p:sldId id="264" r:id="rId11"/>
    <p:sldId id="265" r:id="rId12"/>
    <p:sldId id="279" r:id="rId13"/>
    <p:sldId id="266" r:id="rId14"/>
    <p:sldId id="267" r:id="rId15"/>
    <p:sldId id="280" r:id="rId16"/>
    <p:sldId id="268" r:id="rId17"/>
    <p:sldId id="269" r:id="rId18"/>
    <p:sldId id="281" r:id="rId19"/>
    <p:sldId id="270" r:id="rId20"/>
    <p:sldId id="282" r:id="rId21"/>
    <p:sldId id="283" r:id="rId22"/>
    <p:sldId id="284" r:id="rId23"/>
    <p:sldId id="285" r:id="rId24"/>
    <p:sldId id="286" r:id="rId25"/>
    <p:sldId id="287" r:id="rId26"/>
    <p:sldId id="271" r:id="rId27"/>
    <p:sldId id="272" r:id="rId28"/>
    <p:sldId id="273" r:id="rId29"/>
    <p:sldId id="288" r:id="rId30"/>
    <p:sldId id="289" r:id="rId31"/>
    <p:sldId id="290" r:id="rId32"/>
    <p:sldId id="291" r:id="rId33"/>
    <p:sldId id="274" r:id="rId34"/>
    <p:sldId id="275" r:id="rId35"/>
    <p:sldId id="276" r:id="rId36"/>
    <p:sldId id="277" r:id="rId37"/>
  </p:sldIdLst>
  <p:sldSz cx="18288000" cy="10287000"/>
  <p:notesSz cx="6858000" cy="9144000"/>
  <p:embeddedFontLst>
    <p:embeddedFont>
      <p:font typeface="Calibri" panose="020F0502020204030204" pitchFamily="34" charset="0"/>
      <p:regular r:id="rId38"/>
      <p:bold r:id="rId39"/>
      <p:italic r:id="rId40"/>
      <p:boldItalic r:id="rId41"/>
    </p:embeddedFont>
    <p:embeddedFont>
      <p:font typeface="Quicksand" panose="020B0604020202020204" charset="0"/>
      <p:regular r:id="rId42"/>
    </p:embeddedFont>
    <p:embeddedFont>
      <p:font typeface="Quicksand Bold" panose="020B0604020202020204" charset="0"/>
      <p:regular r:id="rId43"/>
    </p:embeddedFont>
    <p:embeddedFont>
      <p:font typeface="Quicksand Medium"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4.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s-MX"/>
        </a:p>
      </c:txPr>
    </c:title>
    <c:autoTitleDeleted val="0"/>
    <c:plotArea>
      <c:layout/>
      <c:doughnutChart>
        <c:varyColors val="1"/>
        <c:ser>
          <c:idx val="0"/>
          <c:order val="0"/>
          <c:tx>
            <c:strRef>
              <c:f>Hoja1!$B$1</c:f>
              <c:strCache>
                <c:ptCount val="1"/>
                <c:pt idx="0">
                  <c:v>Estados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38A3-4E60-B242-EB5D2B9EDD3B}"/>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38A3-4E60-B242-EB5D2B9EDD3B}"/>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38A3-4E60-B242-EB5D2B9EDD3B}"/>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38A3-4E60-B242-EB5D2B9EDD3B}"/>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s-MX"/>
              </a:p>
            </c:txPr>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0: Soleado</c:v>
                </c:pt>
                <c:pt idx="1">
                  <c:v>1: Nublado</c:v>
                </c:pt>
                <c:pt idx="2">
                  <c:v>2: Lluvioso</c:v>
                </c:pt>
                <c:pt idx="3">
                  <c:v>3: Tormenta</c:v>
                </c:pt>
              </c:strCache>
            </c:strRef>
          </c:cat>
          <c:val>
            <c:numRef>
              <c:f>Hoja1!$B$2:$B$5</c:f>
              <c:numCache>
                <c:formatCode>General</c:formatCode>
                <c:ptCount val="4"/>
                <c:pt idx="0">
                  <c:v>37</c:v>
                </c:pt>
                <c:pt idx="1">
                  <c:v>42</c:v>
                </c:pt>
                <c:pt idx="2">
                  <c:v>38</c:v>
                </c:pt>
                <c:pt idx="3">
                  <c:v>7</c:v>
                </c:pt>
              </c:numCache>
            </c:numRef>
          </c:val>
          <c:extLst>
            <c:ext xmlns:c16="http://schemas.microsoft.com/office/drawing/2014/chart" uri="{C3380CC4-5D6E-409C-BE32-E72D297353CC}">
              <c16:uniqueId val="{00000000-116C-4D75-9923-83328AD1D3F2}"/>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6.svg"/><Relationship Id="rId7" Type="http://schemas.openxmlformats.org/officeDocument/2006/relationships/image" Target="../media/image18.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3.sv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6.svg"/><Relationship Id="rId7" Type="http://schemas.openxmlformats.org/officeDocument/2006/relationships/image" Target="../media/image18.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6.svg"/><Relationship Id="rId7" Type="http://schemas.openxmlformats.org/officeDocument/2006/relationships/image" Target="../media/image18.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3.svg"/><Relationship Id="rId10" Type="http://schemas.openxmlformats.org/officeDocument/2006/relationships/image" Target="../media/image49.png"/><Relationship Id="rId4" Type="http://schemas.openxmlformats.org/officeDocument/2006/relationships/image" Target="../media/image42.png"/><Relationship Id="rId9" Type="http://schemas.openxmlformats.org/officeDocument/2006/relationships/image" Target="../media/image48.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6.svg"/><Relationship Id="rId7" Type="http://schemas.openxmlformats.org/officeDocument/2006/relationships/image" Target="../media/image18.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3.svg"/><Relationship Id="rId10" Type="http://schemas.openxmlformats.org/officeDocument/2006/relationships/image" Target="../media/image52.png"/><Relationship Id="rId4" Type="http://schemas.openxmlformats.org/officeDocument/2006/relationships/image" Target="../media/image42.png"/><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6.svg"/><Relationship Id="rId7" Type="http://schemas.openxmlformats.org/officeDocument/2006/relationships/image" Target="../media/image18.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3.sv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18.sv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18.sv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0.svg"/><Relationship Id="rId7" Type="http://schemas.openxmlformats.org/officeDocument/2006/relationships/image" Target="../media/image57.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59.sv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6.svg"/><Relationship Id="rId7" Type="http://schemas.openxmlformats.org/officeDocument/2006/relationships/image" Target="../media/image18.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3.sv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6.svg"/><Relationship Id="rId7" Type="http://schemas.openxmlformats.org/officeDocument/2006/relationships/image" Target="../media/image18.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3.sv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6.svg"/><Relationship Id="rId7" Type="http://schemas.openxmlformats.org/officeDocument/2006/relationships/image" Target="../media/image18.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3.sv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6.svg"/><Relationship Id="rId7" Type="http://schemas.openxmlformats.org/officeDocument/2006/relationships/image" Target="../media/image18.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6.svg"/><Relationship Id="rId7" Type="http://schemas.openxmlformats.org/officeDocument/2006/relationships/image" Target="../media/image18.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3.sv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6.svg"/><Relationship Id="rId7" Type="http://schemas.openxmlformats.org/officeDocument/2006/relationships/image" Target="../media/image18.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67.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6.svg"/><Relationship Id="rId7" Type="http://schemas.openxmlformats.org/officeDocument/2006/relationships/image" Target="../media/image18.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69.png"/></Relationships>
</file>

<file path=ppt/slides/_rels/slide2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6.svg"/><Relationship Id="rId7" Type="http://schemas.openxmlformats.org/officeDocument/2006/relationships/image" Target="../media/image18.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3.sv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0.svg"/><Relationship Id="rId7" Type="http://schemas.openxmlformats.org/officeDocument/2006/relationships/image" Target="../media/image7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24.svg"/><Relationship Id="rId10" Type="http://schemas.openxmlformats.org/officeDocument/2006/relationships/image" Target="../media/image75.png"/><Relationship Id="rId4" Type="http://schemas.openxmlformats.org/officeDocument/2006/relationships/image" Target="../media/image23.png"/><Relationship Id="rId9"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6.svg"/><Relationship Id="rId7" Type="http://schemas.openxmlformats.org/officeDocument/2006/relationships/image" Target="../media/image18.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3.svg"/><Relationship Id="rId10" Type="http://schemas.openxmlformats.org/officeDocument/2006/relationships/image" Target="../media/image78.png"/><Relationship Id="rId4" Type="http://schemas.openxmlformats.org/officeDocument/2006/relationships/image" Target="../media/image42.png"/><Relationship Id="rId9" Type="http://schemas.openxmlformats.org/officeDocument/2006/relationships/image" Target="../media/image77.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6.svg"/></Relationships>
</file>

<file path=ppt/slides/_rels/slide3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26.svg"/><Relationship Id="rId7" Type="http://schemas.openxmlformats.org/officeDocument/2006/relationships/image" Target="../media/image18.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3.sv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6.svg"/><Relationship Id="rId7" Type="http://schemas.openxmlformats.org/officeDocument/2006/relationships/image" Target="../media/image18.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83.png"/><Relationship Id="rId5" Type="http://schemas.openxmlformats.org/officeDocument/2006/relationships/image" Target="../media/image43.svg"/><Relationship Id="rId10" Type="http://schemas.openxmlformats.org/officeDocument/2006/relationships/image" Target="../media/image82.png"/><Relationship Id="rId4" Type="http://schemas.openxmlformats.org/officeDocument/2006/relationships/image" Target="../media/image42.png"/><Relationship Id="rId9" Type="http://schemas.openxmlformats.org/officeDocument/2006/relationships/image" Target="../media/image81.png"/></Relationships>
</file>

<file path=ppt/slides/_rels/slide3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6.svg"/><Relationship Id="rId7" Type="http://schemas.openxmlformats.org/officeDocument/2006/relationships/image" Target="../media/image18.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3.sv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8.svg"/><Relationship Id="rId3" Type="http://schemas.openxmlformats.org/officeDocument/2006/relationships/image" Target="../media/image20.svg"/><Relationship Id="rId7" Type="http://schemas.openxmlformats.org/officeDocument/2006/relationships/image" Target="../media/image18.svg"/><Relationship Id="rId12" Type="http://schemas.openxmlformats.org/officeDocument/2006/relationships/image" Target="../media/image87.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16.svg"/><Relationship Id="rId5" Type="http://schemas.openxmlformats.org/officeDocument/2006/relationships/image" Target="../media/image24.svg"/><Relationship Id="rId10" Type="http://schemas.openxmlformats.org/officeDocument/2006/relationships/image" Target="../media/image15.png"/><Relationship Id="rId4" Type="http://schemas.openxmlformats.org/officeDocument/2006/relationships/image" Target="../media/image23.png"/><Relationship Id="rId9" Type="http://schemas.openxmlformats.org/officeDocument/2006/relationships/image" Target="../media/image86.svg"/></Relationships>
</file>

<file path=ppt/slides/_rels/slide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90.sv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92.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26.sv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9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26.sv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6.sv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s://www.bing.com/ck/a?!&amp;&amp;p=23b84f291922b389JmltdHM9MTY5OTkyMDAwMCZpZ3VpZD0xNThlNjkxMS0wODVhLTZlMjUtMmZmNC03YjliMDkzOTZmZTImaW5zaWQ9NTc0NA&amp;ptn=3&amp;ver=2&amp;hsh=3&amp;fclid=158e6911-085a-6e25-2ff4-7b9b09396fe2&amp;psq=CLIMA+SOLEADO+DESCRIPCION&amp;u=a1aHR0cHM6Ly9lc3R1ZHlhbmRvLmNvbS90aWVtcG8tZGVmaW5pY2lvbi15LXRpcG9zLw&amp;ntb=1" TargetMode="External"/><Relationship Id="rId18" Type="http://schemas.openxmlformats.org/officeDocument/2006/relationships/image" Target="../media/image30.svg"/><Relationship Id="rId3" Type="http://schemas.openxmlformats.org/officeDocument/2006/relationships/image" Target="../media/image20.svg"/><Relationship Id="rId7" Type="http://schemas.openxmlformats.org/officeDocument/2006/relationships/image" Target="../media/image18.svg"/><Relationship Id="rId12" Type="http://schemas.openxmlformats.org/officeDocument/2006/relationships/hyperlink" Target="https://www.bing.com/ck/a?!&amp;&amp;p=fa9ee7f7f66c6d85JmltdHM9MTY5OTkyMDAwMCZpZ3VpZD0xNThlNjkxMS0wODVhLTZlMjUtMmZmNC03YjliMDkzOTZmZTImaW5zaWQ9NTc0Mw&amp;ptn=3&amp;ver=2&amp;hsh=3&amp;fclid=158e6911-085a-6e25-2ff4-7b9b09396fe2&amp;psq=CLIMA+SOLEADO+DESCRIPCION&amp;u=a1aHR0cHM6Ly93d3cud29yZHJlZmVyZW5jZS5jb20vZGVmaW5pY2lvbi9zb2xlYWRv&amp;ntb=1" TargetMode="External"/><Relationship Id="rId17" Type="http://schemas.openxmlformats.org/officeDocument/2006/relationships/image" Target="../media/image29.png"/><Relationship Id="rId2" Type="http://schemas.openxmlformats.org/officeDocument/2006/relationships/image" Target="../media/image19.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hyperlink" Target="https://www.bing.com/ck/a?!&amp;&amp;p=2b1e22c700bffeaeJmltdHM9MTY5OTkyMDAwMCZpZ3VpZD0xNThlNjkxMS0wODVhLTZlMjUtMmZmNC03YjliMDkzOTZmZTImaW5zaWQ9NTc0Mg&amp;ptn=3&amp;ver=2&amp;hsh=3&amp;fclid=158e6911-085a-6e25-2ff4-7b9b09396fe2&amp;psq=CLIMA+SOLEADO+DESCRIPCION&amp;u=a1aHR0cHM6Ly9lcy50aGVmcmVlZGljdGlvbmFyeS5jb20vc29sZWFkbw&amp;ntb=1" TargetMode="External"/><Relationship Id="rId5" Type="http://schemas.openxmlformats.org/officeDocument/2006/relationships/image" Target="../media/image24.svg"/><Relationship Id="rId15" Type="http://schemas.openxmlformats.org/officeDocument/2006/relationships/image" Target="../media/image27.png"/><Relationship Id="rId10" Type="http://schemas.openxmlformats.org/officeDocument/2006/relationships/hyperlink" Target="https://www.bing.com/ck/a?!&amp;&amp;p=5399954c146af1b8JmltdHM9MTY5OTkyMDAwMCZpZ3VpZD0xNThlNjkxMS0wODVhLTZlMjUtMmZmNC03YjliMDkzOTZmZTImaW5zaWQ9NTc0MQ&amp;ptn=3&amp;ver=2&amp;hsh=3&amp;fclid=158e6911-085a-6e25-2ff4-7b9b09396fe2&amp;psq=CLIMA+SOLEADO+DESCRIPCION&amp;u=a1aHR0cHM6Ly9lcy50aGVmcmVlZGljdGlvbmFyeS5jb20vc29sZWFkbw&amp;ntb=1" TargetMode="External"/><Relationship Id="rId4" Type="http://schemas.openxmlformats.org/officeDocument/2006/relationships/image" Target="../media/image23.png"/><Relationship Id="rId9" Type="http://schemas.openxmlformats.org/officeDocument/2006/relationships/image" Target="../media/image14.svg"/><Relationship Id="rId14" Type="http://schemas.openxmlformats.org/officeDocument/2006/relationships/hyperlink" Target="https://www.bing.com/ck/a?!&amp;&amp;p=6648166cb6ffc300JmltdHM9MTY5OTkyMDAwMCZpZ3VpZD0xNThlNjkxMS0wODVhLTZlMjUtMmZmNC03YjliMDkzOTZmZTImaW5zaWQ9NTgxNQ&amp;ptn=3&amp;ver=2&amp;hsh=3&amp;fclid=158e6911-085a-6e25-2ff4-7b9b09396fe2&amp;psq=CLIMA+NUBLADO+DESCRIPCION&amp;u=a1aHR0cHM6Ly9lY29leHBsb3JhdG9yaW8ub3JnL2FjdGl2aWRhZGVzLXRpZW1wby15LWNsaW1hL3RpZW1wby1hdG1vc2Zlcmljby8&amp;ntb=1"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6.svg"/><Relationship Id="rId7"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4.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6.svg"/><Relationship Id="rId7"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6.svg"/><Relationship Id="rId7" Type="http://schemas.openxmlformats.org/officeDocument/2006/relationships/image" Target="../media/image38.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4.sv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41.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rot="-1197275">
            <a:off x="5077901" y="450065"/>
            <a:ext cx="3208382" cy="3244887"/>
          </a:xfrm>
          <a:custGeom>
            <a:avLst/>
            <a:gdLst/>
            <a:ahLst/>
            <a:cxnLst/>
            <a:rect l="l" t="t" r="r" b="b"/>
            <a:pathLst>
              <a:path w="3208382" h="3244887">
                <a:moveTo>
                  <a:pt x="0" y="0"/>
                </a:moveTo>
                <a:lnTo>
                  <a:pt x="3208382" y="0"/>
                </a:lnTo>
                <a:lnTo>
                  <a:pt x="3208382" y="3244887"/>
                </a:lnTo>
                <a:lnTo>
                  <a:pt x="0" y="3244887"/>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212926" y="6860548"/>
            <a:ext cx="3169115" cy="3169115"/>
          </a:xfrm>
          <a:custGeom>
            <a:avLst/>
            <a:gdLst/>
            <a:ahLst/>
            <a:cxnLst/>
            <a:rect l="l" t="t" r="r" b="b"/>
            <a:pathLst>
              <a:path w="3169115" h="3169115">
                <a:moveTo>
                  <a:pt x="0" y="0"/>
                </a:moveTo>
                <a:lnTo>
                  <a:pt x="3169115" y="0"/>
                </a:lnTo>
                <a:lnTo>
                  <a:pt x="3169115" y="3169116"/>
                </a:lnTo>
                <a:lnTo>
                  <a:pt x="0" y="3169116"/>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rot="2217810">
            <a:off x="11032638" y="261826"/>
            <a:ext cx="1822839" cy="2848187"/>
          </a:xfrm>
          <a:custGeom>
            <a:avLst/>
            <a:gdLst/>
            <a:ahLst/>
            <a:cxnLst/>
            <a:rect l="l" t="t" r="r" b="b"/>
            <a:pathLst>
              <a:path w="1822839" h="2848187">
                <a:moveTo>
                  <a:pt x="0" y="0"/>
                </a:moveTo>
                <a:lnTo>
                  <a:pt x="1822840" y="0"/>
                </a:lnTo>
                <a:lnTo>
                  <a:pt x="1822840" y="2848187"/>
                </a:lnTo>
                <a:lnTo>
                  <a:pt x="0" y="2848187"/>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
        <p:nvSpPr>
          <p:cNvPr id="5" name="Freeform 5"/>
          <p:cNvSpPr/>
          <p:nvPr/>
        </p:nvSpPr>
        <p:spPr>
          <a:xfrm rot="-1211708">
            <a:off x="5084768" y="7014820"/>
            <a:ext cx="3594975" cy="3329845"/>
          </a:xfrm>
          <a:custGeom>
            <a:avLst/>
            <a:gdLst/>
            <a:ahLst/>
            <a:cxnLst/>
            <a:rect l="l" t="t" r="r" b="b"/>
            <a:pathLst>
              <a:path w="3594975" h="3329845">
                <a:moveTo>
                  <a:pt x="0" y="0"/>
                </a:moveTo>
                <a:lnTo>
                  <a:pt x="3594975" y="0"/>
                </a:lnTo>
                <a:lnTo>
                  <a:pt x="3594975" y="3329845"/>
                </a:lnTo>
                <a:lnTo>
                  <a:pt x="0" y="3329845"/>
                </a:lnTo>
                <a:lnTo>
                  <a:pt x="0" y="0"/>
                </a:lnTo>
                <a:close/>
              </a:path>
            </a:pathLst>
          </a:custGeom>
          <a:blipFill>
            <a:blip r:embed="rId8">
              <a:alphaModFix amt="15000"/>
              <a:extLst>
                <a:ext uri="{96DAC541-7B7A-43D3-8B79-37D633B846F1}">
                  <asvg:svgBlip xmlns:asvg="http://schemas.microsoft.com/office/drawing/2016/SVG/main" r:embed="rId9"/>
                </a:ext>
              </a:extLst>
            </a:blip>
            <a:stretch>
              <a:fillRect/>
            </a:stretch>
          </a:blipFill>
        </p:spPr>
      </p:sp>
      <p:grpSp>
        <p:nvGrpSpPr>
          <p:cNvPr id="6" name="Group 6"/>
          <p:cNvGrpSpPr/>
          <p:nvPr/>
        </p:nvGrpSpPr>
        <p:grpSpPr>
          <a:xfrm>
            <a:off x="1314355" y="2135881"/>
            <a:ext cx="15659290" cy="5247952"/>
            <a:chOff x="0" y="0"/>
            <a:chExt cx="4124257" cy="1382177"/>
          </a:xfrm>
        </p:grpSpPr>
        <p:sp>
          <p:nvSpPr>
            <p:cNvPr id="7" name="Freeform 7"/>
            <p:cNvSpPr/>
            <p:nvPr/>
          </p:nvSpPr>
          <p:spPr>
            <a:xfrm>
              <a:off x="0" y="0"/>
              <a:ext cx="4124258" cy="1382177"/>
            </a:xfrm>
            <a:custGeom>
              <a:avLst/>
              <a:gdLst/>
              <a:ahLst/>
              <a:cxnLst/>
              <a:rect l="l" t="t" r="r" b="b"/>
              <a:pathLst>
                <a:path w="4124258" h="1382177">
                  <a:moveTo>
                    <a:pt x="17304" y="0"/>
                  </a:moveTo>
                  <a:lnTo>
                    <a:pt x="4106954" y="0"/>
                  </a:lnTo>
                  <a:cubicBezTo>
                    <a:pt x="4116510" y="0"/>
                    <a:pt x="4124258" y="7747"/>
                    <a:pt x="4124258" y="17304"/>
                  </a:cubicBezTo>
                  <a:lnTo>
                    <a:pt x="4124258" y="1364873"/>
                  </a:lnTo>
                  <a:cubicBezTo>
                    <a:pt x="4124258" y="1374430"/>
                    <a:pt x="4116510" y="1382177"/>
                    <a:pt x="4106954" y="1382177"/>
                  </a:cubicBezTo>
                  <a:lnTo>
                    <a:pt x="17304" y="1382177"/>
                  </a:lnTo>
                  <a:cubicBezTo>
                    <a:pt x="7747" y="1382177"/>
                    <a:pt x="0" y="1374430"/>
                    <a:pt x="0" y="1364873"/>
                  </a:cubicBezTo>
                  <a:lnTo>
                    <a:pt x="0" y="17304"/>
                  </a:lnTo>
                  <a:cubicBezTo>
                    <a:pt x="0" y="7747"/>
                    <a:pt x="7747" y="0"/>
                    <a:pt x="17304" y="0"/>
                  </a:cubicBezTo>
                  <a:close/>
                </a:path>
              </a:pathLst>
            </a:custGeom>
            <a:solidFill>
              <a:srgbClr val="FFFFFF"/>
            </a:solidFill>
            <a:ln w="57150" cap="rnd">
              <a:solidFill>
                <a:srgbClr val="CDEEFF"/>
              </a:solidFill>
              <a:prstDash val="solid"/>
              <a:round/>
            </a:ln>
          </p:spPr>
        </p:sp>
        <p:sp>
          <p:nvSpPr>
            <p:cNvPr id="8" name="TextBox 8"/>
            <p:cNvSpPr txBox="1"/>
            <p:nvPr/>
          </p:nvSpPr>
          <p:spPr>
            <a:xfrm>
              <a:off x="0" y="-28575"/>
              <a:ext cx="4124257" cy="1410752"/>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9" name="Freeform 9"/>
          <p:cNvSpPr/>
          <p:nvPr/>
        </p:nvSpPr>
        <p:spPr>
          <a:xfrm>
            <a:off x="13849148" y="6939368"/>
            <a:ext cx="5812545" cy="3923468"/>
          </a:xfrm>
          <a:custGeom>
            <a:avLst/>
            <a:gdLst/>
            <a:ahLst/>
            <a:cxnLst/>
            <a:rect l="l" t="t" r="r" b="b"/>
            <a:pathLst>
              <a:path w="5812545" h="3923468">
                <a:moveTo>
                  <a:pt x="0" y="0"/>
                </a:moveTo>
                <a:lnTo>
                  <a:pt x="5812545" y="0"/>
                </a:lnTo>
                <a:lnTo>
                  <a:pt x="5812545" y="3923467"/>
                </a:lnTo>
                <a:lnTo>
                  <a:pt x="0" y="39234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700798" y="6860548"/>
            <a:ext cx="4933482" cy="4002287"/>
          </a:xfrm>
          <a:custGeom>
            <a:avLst/>
            <a:gdLst/>
            <a:ahLst/>
            <a:cxnLst/>
            <a:rect l="l" t="t" r="r" b="b"/>
            <a:pathLst>
              <a:path w="4933482" h="4002287">
                <a:moveTo>
                  <a:pt x="0" y="0"/>
                </a:moveTo>
                <a:lnTo>
                  <a:pt x="4933482" y="0"/>
                </a:lnTo>
                <a:lnTo>
                  <a:pt x="4933482" y="4002287"/>
                </a:lnTo>
                <a:lnTo>
                  <a:pt x="0" y="400228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14249986" y="-664558"/>
            <a:ext cx="5411707" cy="4599951"/>
          </a:xfrm>
          <a:custGeom>
            <a:avLst/>
            <a:gdLst/>
            <a:ahLst/>
            <a:cxnLst/>
            <a:rect l="l" t="t" r="r" b="b"/>
            <a:pathLst>
              <a:path w="5411707" h="4599951">
                <a:moveTo>
                  <a:pt x="0" y="0"/>
                </a:moveTo>
                <a:lnTo>
                  <a:pt x="5411707" y="0"/>
                </a:lnTo>
                <a:lnTo>
                  <a:pt x="5411707" y="4599951"/>
                </a:lnTo>
                <a:lnTo>
                  <a:pt x="0" y="459995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1012286" y="-948982"/>
            <a:ext cx="5244970" cy="4379550"/>
          </a:xfrm>
          <a:custGeom>
            <a:avLst/>
            <a:gdLst/>
            <a:ahLst/>
            <a:cxnLst/>
            <a:rect l="l" t="t" r="r" b="b"/>
            <a:pathLst>
              <a:path w="5244970" h="4379550">
                <a:moveTo>
                  <a:pt x="0" y="0"/>
                </a:moveTo>
                <a:lnTo>
                  <a:pt x="5244970" y="0"/>
                </a:lnTo>
                <a:lnTo>
                  <a:pt x="5244970" y="4379550"/>
                </a:lnTo>
                <a:lnTo>
                  <a:pt x="0" y="437955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3" name="Group 13"/>
          <p:cNvGrpSpPr/>
          <p:nvPr/>
        </p:nvGrpSpPr>
        <p:grpSpPr>
          <a:xfrm>
            <a:off x="7940849" y="794904"/>
            <a:ext cx="2272077" cy="227207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w="57150" cap="rnd">
              <a:solidFill>
                <a:srgbClr val="CDEEFF"/>
              </a:solidFill>
              <a:prstDash val="solid"/>
              <a:round/>
            </a:ln>
          </p:spPr>
        </p:sp>
        <p:sp>
          <p:nvSpPr>
            <p:cNvPr id="15" name="TextBox 15"/>
            <p:cNvSpPr txBox="1"/>
            <p:nvPr/>
          </p:nvSpPr>
          <p:spPr>
            <a:xfrm>
              <a:off x="76200" y="47625"/>
              <a:ext cx="660400" cy="688975"/>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16" name="Freeform 16"/>
          <p:cNvSpPr/>
          <p:nvPr/>
        </p:nvSpPr>
        <p:spPr>
          <a:xfrm>
            <a:off x="8350183" y="1256776"/>
            <a:ext cx="1453409" cy="1453409"/>
          </a:xfrm>
          <a:custGeom>
            <a:avLst/>
            <a:gdLst/>
            <a:ahLst/>
            <a:cxnLst/>
            <a:rect l="l" t="t" r="r" b="b"/>
            <a:pathLst>
              <a:path w="1453409" h="1453409">
                <a:moveTo>
                  <a:pt x="0" y="0"/>
                </a:moveTo>
                <a:lnTo>
                  <a:pt x="1453409" y="0"/>
                </a:lnTo>
                <a:lnTo>
                  <a:pt x="1453409" y="1453409"/>
                </a:lnTo>
                <a:lnTo>
                  <a:pt x="0" y="145340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7" name="TextBox 17"/>
          <p:cNvSpPr txBox="1"/>
          <p:nvPr/>
        </p:nvSpPr>
        <p:spPr>
          <a:xfrm>
            <a:off x="1765943" y="2700660"/>
            <a:ext cx="14989477" cy="2834366"/>
          </a:xfrm>
          <a:prstGeom prst="rect">
            <a:avLst/>
          </a:prstGeom>
        </p:spPr>
        <p:txBody>
          <a:bodyPr lIns="0" tIns="0" rIns="0" bIns="0" rtlCol="0" anchor="t">
            <a:spAutoFit/>
          </a:bodyPr>
          <a:lstStyle/>
          <a:p>
            <a:pPr algn="ctr">
              <a:lnSpc>
                <a:spcPts val="11531"/>
              </a:lnSpc>
            </a:pPr>
            <a:r>
              <a:rPr lang="en-US" sz="8237" dirty="0" err="1">
                <a:solidFill>
                  <a:srgbClr val="2676A4"/>
                </a:solidFill>
                <a:latin typeface="Quicksand Bold"/>
              </a:rPr>
              <a:t>WeatherWiseMarkov</a:t>
            </a:r>
            <a:endParaRPr lang="en-US" sz="8237" dirty="0">
              <a:solidFill>
                <a:srgbClr val="2676A4"/>
              </a:solidFill>
              <a:latin typeface="Quicksand Bold"/>
            </a:endParaRPr>
          </a:p>
          <a:p>
            <a:pPr algn="ctr">
              <a:lnSpc>
                <a:spcPts val="11531"/>
              </a:lnSpc>
            </a:pPr>
            <a:r>
              <a:rPr lang="en-US" sz="8237" dirty="0">
                <a:solidFill>
                  <a:srgbClr val="2676A4"/>
                </a:solidFill>
                <a:latin typeface="Quicksand Bold"/>
              </a:rPr>
              <a:t>Informe de Proyecto</a:t>
            </a:r>
          </a:p>
        </p:txBody>
      </p:sp>
      <p:sp>
        <p:nvSpPr>
          <p:cNvPr id="18" name="TextBox 18"/>
          <p:cNvSpPr txBox="1"/>
          <p:nvPr/>
        </p:nvSpPr>
        <p:spPr>
          <a:xfrm>
            <a:off x="1765943" y="5813330"/>
            <a:ext cx="14989477" cy="1635844"/>
          </a:xfrm>
          <a:prstGeom prst="rect">
            <a:avLst/>
          </a:prstGeom>
        </p:spPr>
        <p:txBody>
          <a:bodyPr lIns="0" tIns="0" rIns="0" bIns="0" rtlCol="0" anchor="t">
            <a:spAutoFit/>
          </a:bodyPr>
          <a:lstStyle/>
          <a:p>
            <a:pPr algn="ctr">
              <a:lnSpc>
                <a:spcPts val="4324"/>
              </a:lnSpc>
            </a:pPr>
            <a:r>
              <a:rPr lang="en-US" sz="3088">
                <a:solidFill>
                  <a:srgbClr val="000000"/>
                </a:solidFill>
                <a:latin typeface="Quicksand"/>
              </a:rPr>
              <a:t>Maestra: Valeria Soto Mendoza.</a:t>
            </a:r>
          </a:p>
          <a:p>
            <a:pPr algn="ctr">
              <a:lnSpc>
                <a:spcPts val="4324"/>
              </a:lnSpc>
            </a:pPr>
            <a:r>
              <a:rPr lang="en-US" sz="3088">
                <a:solidFill>
                  <a:srgbClr val="000000"/>
                </a:solidFill>
                <a:latin typeface="Quicksand"/>
              </a:rPr>
              <a:t>ModelosComputacionales-828-6NSB-ValeriaSoto</a:t>
            </a:r>
          </a:p>
          <a:p>
            <a:pPr algn="ctr">
              <a:lnSpc>
                <a:spcPts val="4324"/>
              </a:lnSpc>
            </a:pPr>
            <a:endParaRPr lang="en-US" sz="3088">
              <a:solidFill>
                <a:srgbClr val="000000"/>
              </a:solidFill>
              <a:latin typeface="Quicksand"/>
            </a:endParaRPr>
          </a:p>
        </p:txBody>
      </p:sp>
      <p:sp>
        <p:nvSpPr>
          <p:cNvPr id="19" name="TextBox 19"/>
          <p:cNvSpPr txBox="1"/>
          <p:nvPr/>
        </p:nvSpPr>
        <p:spPr>
          <a:xfrm>
            <a:off x="5478681" y="7550886"/>
            <a:ext cx="7903360" cy="2573988"/>
          </a:xfrm>
          <a:prstGeom prst="rect">
            <a:avLst/>
          </a:prstGeom>
        </p:spPr>
        <p:txBody>
          <a:bodyPr lIns="0" tIns="0" rIns="0" bIns="0" rtlCol="0" anchor="t">
            <a:spAutoFit/>
          </a:bodyPr>
          <a:lstStyle/>
          <a:p>
            <a:pPr algn="ctr">
              <a:lnSpc>
                <a:spcPts val="3459"/>
              </a:lnSpc>
            </a:pPr>
            <a:r>
              <a:rPr lang="en-US" sz="2471" dirty="0">
                <a:solidFill>
                  <a:srgbClr val="2676A4"/>
                </a:solidFill>
                <a:latin typeface="Quicksand Bold"/>
              </a:rPr>
              <a:t>Por Salvador Paniagua de la Fuente -19278475</a:t>
            </a:r>
          </a:p>
          <a:p>
            <a:pPr algn="ctr">
              <a:lnSpc>
                <a:spcPts val="3459"/>
              </a:lnSpc>
            </a:pPr>
            <a:r>
              <a:rPr lang="en-US" sz="2471" dirty="0">
                <a:solidFill>
                  <a:srgbClr val="2676A4"/>
                </a:solidFill>
                <a:latin typeface="Quicksand Bold"/>
              </a:rPr>
              <a:t>    Erick Misael Rodríguez Ramírez - 20302740</a:t>
            </a:r>
          </a:p>
          <a:p>
            <a:pPr algn="ctr">
              <a:lnSpc>
                <a:spcPts val="3459"/>
              </a:lnSpc>
            </a:pPr>
            <a:r>
              <a:rPr lang="en-US" sz="2471" dirty="0">
                <a:solidFill>
                  <a:srgbClr val="2676A4"/>
                </a:solidFill>
                <a:latin typeface="Quicksand Bold"/>
              </a:rPr>
              <a:t>    Estrella Guadalupe López </a:t>
            </a:r>
            <a:r>
              <a:rPr lang="en-US" sz="2471" dirty="0" err="1">
                <a:solidFill>
                  <a:srgbClr val="2676A4"/>
                </a:solidFill>
                <a:latin typeface="Quicksand Bold"/>
              </a:rPr>
              <a:t>Armendáriz</a:t>
            </a:r>
            <a:r>
              <a:rPr lang="en-US" sz="2471" dirty="0">
                <a:solidFill>
                  <a:srgbClr val="2676A4"/>
                </a:solidFill>
                <a:latin typeface="Quicksand Bold"/>
              </a:rPr>
              <a:t> -20305062</a:t>
            </a:r>
          </a:p>
          <a:p>
            <a:pPr algn="ctr">
              <a:lnSpc>
                <a:spcPts val="3459"/>
              </a:lnSpc>
            </a:pPr>
            <a:r>
              <a:rPr lang="en-US" sz="2471" dirty="0">
                <a:solidFill>
                  <a:srgbClr val="2676A4"/>
                </a:solidFill>
                <a:latin typeface="Quicksand Bold"/>
              </a:rPr>
              <a:t>    Yair Alejandro Torres </a:t>
            </a:r>
            <a:r>
              <a:rPr lang="en-US" sz="2471" dirty="0" err="1">
                <a:solidFill>
                  <a:srgbClr val="2676A4"/>
                </a:solidFill>
                <a:latin typeface="Quicksand Bold"/>
              </a:rPr>
              <a:t>Siller</a:t>
            </a:r>
            <a:r>
              <a:rPr lang="en-US" sz="2471" dirty="0">
                <a:solidFill>
                  <a:srgbClr val="2676A4"/>
                </a:solidFill>
                <a:latin typeface="Quicksand Bold"/>
              </a:rPr>
              <a:t> - 18043044</a:t>
            </a:r>
          </a:p>
          <a:p>
            <a:pPr algn="ctr">
              <a:lnSpc>
                <a:spcPts val="3459"/>
              </a:lnSpc>
            </a:pPr>
            <a:r>
              <a:rPr lang="en-US" sz="2471" dirty="0">
                <a:solidFill>
                  <a:srgbClr val="2676A4"/>
                </a:solidFill>
                <a:latin typeface="Quicksand Bold"/>
              </a:rPr>
              <a:t>    Darwin </a:t>
            </a:r>
            <a:r>
              <a:rPr lang="en-US" sz="2471" dirty="0" err="1">
                <a:solidFill>
                  <a:srgbClr val="2676A4"/>
                </a:solidFill>
                <a:latin typeface="Quicksand Bold"/>
              </a:rPr>
              <a:t>Dadier</a:t>
            </a:r>
            <a:r>
              <a:rPr lang="en-US" sz="2471" dirty="0">
                <a:solidFill>
                  <a:srgbClr val="2676A4"/>
                </a:solidFill>
                <a:latin typeface="Quicksand Bold"/>
              </a:rPr>
              <a:t> Solis Cedillo - 20310920 </a:t>
            </a:r>
          </a:p>
          <a:p>
            <a:pPr algn="ctr">
              <a:lnSpc>
                <a:spcPts val="3459"/>
              </a:lnSpc>
            </a:pPr>
            <a:r>
              <a:rPr lang="en-US" sz="2471" dirty="0">
                <a:solidFill>
                  <a:srgbClr val="2676A4"/>
                </a:solidFill>
                <a:latin typeface="Quicksand Bold"/>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12571594" y="2546037"/>
            <a:ext cx="6221469" cy="5194927"/>
          </a:xfrm>
          <a:custGeom>
            <a:avLst/>
            <a:gdLst/>
            <a:ahLst/>
            <a:cxnLst/>
            <a:rect l="l" t="t" r="r" b="b"/>
            <a:pathLst>
              <a:path w="6221469" h="5194927">
                <a:moveTo>
                  <a:pt x="0" y="0"/>
                </a:moveTo>
                <a:lnTo>
                  <a:pt x="6221469" y="0"/>
                </a:lnTo>
                <a:lnTo>
                  <a:pt x="6221469" y="5194926"/>
                </a:lnTo>
                <a:lnTo>
                  <a:pt x="0" y="519492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5032463"/>
            <a:ext cx="5498596" cy="4673807"/>
          </a:xfrm>
          <a:custGeom>
            <a:avLst/>
            <a:gdLst/>
            <a:ahLst/>
            <a:cxnLst/>
            <a:rect l="l" t="t" r="r" b="b"/>
            <a:pathLst>
              <a:path w="5498596" h="4673807">
                <a:moveTo>
                  <a:pt x="0" y="0"/>
                </a:moveTo>
                <a:lnTo>
                  <a:pt x="5498596" y="0"/>
                </a:lnTo>
                <a:lnTo>
                  <a:pt x="5498596" y="4673807"/>
                </a:lnTo>
                <a:lnTo>
                  <a:pt x="0" y="4673807"/>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98849" y="0"/>
            <a:ext cx="3640271" cy="3640271"/>
          </a:xfrm>
          <a:custGeom>
            <a:avLst/>
            <a:gdLst/>
            <a:ahLst/>
            <a:cxnLst/>
            <a:rect l="l" t="t" r="r" b="b"/>
            <a:pathLst>
              <a:path w="3640271" h="3640271">
                <a:moveTo>
                  <a:pt x="0" y="0"/>
                </a:moveTo>
                <a:lnTo>
                  <a:pt x="3640272" y="0"/>
                </a:lnTo>
                <a:lnTo>
                  <a:pt x="3640272" y="3640271"/>
                </a:lnTo>
                <a:lnTo>
                  <a:pt x="0" y="36402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3977663" y="825494"/>
            <a:ext cx="12058835" cy="9240162"/>
            <a:chOff x="0" y="0"/>
            <a:chExt cx="3175989" cy="2433623"/>
          </a:xfrm>
        </p:grpSpPr>
        <p:sp>
          <p:nvSpPr>
            <p:cNvPr id="6" name="Freeform 6"/>
            <p:cNvSpPr/>
            <p:nvPr/>
          </p:nvSpPr>
          <p:spPr>
            <a:xfrm>
              <a:off x="0" y="0"/>
              <a:ext cx="3175989" cy="2433623"/>
            </a:xfrm>
            <a:custGeom>
              <a:avLst/>
              <a:gdLst/>
              <a:ahLst/>
              <a:cxnLst/>
              <a:rect l="l" t="t" r="r" b="b"/>
              <a:pathLst>
                <a:path w="3175989" h="2433623">
                  <a:moveTo>
                    <a:pt x="22470" y="0"/>
                  </a:moveTo>
                  <a:lnTo>
                    <a:pt x="3153519" y="0"/>
                  </a:lnTo>
                  <a:cubicBezTo>
                    <a:pt x="3159479" y="0"/>
                    <a:pt x="3165194" y="2367"/>
                    <a:pt x="3169408" y="6581"/>
                  </a:cubicBezTo>
                  <a:cubicBezTo>
                    <a:pt x="3173622" y="10795"/>
                    <a:pt x="3175989" y="16511"/>
                    <a:pt x="3175989" y="22470"/>
                  </a:cubicBezTo>
                  <a:lnTo>
                    <a:pt x="3175989" y="2411152"/>
                  </a:lnTo>
                  <a:cubicBezTo>
                    <a:pt x="3175989" y="2423562"/>
                    <a:pt x="3165929" y="2433623"/>
                    <a:pt x="3153519" y="2433623"/>
                  </a:cubicBezTo>
                  <a:lnTo>
                    <a:pt x="22470" y="2433623"/>
                  </a:lnTo>
                  <a:cubicBezTo>
                    <a:pt x="16511" y="2433623"/>
                    <a:pt x="10795" y="2431255"/>
                    <a:pt x="6581" y="2427041"/>
                  </a:cubicBezTo>
                  <a:cubicBezTo>
                    <a:pt x="2367" y="2422827"/>
                    <a:pt x="0" y="2417112"/>
                    <a:pt x="0" y="2411152"/>
                  </a:cubicBezTo>
                  <a:lnTo>
                    <a:pt x="0" y="22470"/>
                  </a:lnTo>
                  <a:cubicBezTo>
                    <a:pt x="0" y="16511"/>
                    <a:pt x="2367" y="10795"/>
                    <a:pt x="6581" y="6581"/>
                  </a:cubicBezTo>
                  <a:cubicBezTo>
                    <a:pt x="10795" y="2367"/>
                    <a:pt x="16511" y="0"/>
                    <a:pt x="22470" y="0"/>
                  </a:cubicBezTo>
                  <a:close/>
                </a:path>
              </a:pathLst>
            </a:custGeom>
            <a:solidFill>
              <a:srgbClr val="FFFFFF"/>
            </a:solidFill>
            <a:ln w="57150" cap="rnd">
              <a:solidFill>
                <a:srgbClr val="CDEEFF"/>
              </a:solidFill>
              <a:prstDash val="solid"/>
              <a:round/>
            </a:ln>
          </p:spPr>
        </p:sp>
        <p:sp>
          <p:nvSpPr>
            <p:cNvPr id="7" name="TextBox 7"/>
            <p:cNvSpPr txBox="1"/>
            <p:nvPr/>
          </p:nvSpPr>
          <p:spPr>
            <a:xfrm>
              <a:off x="0" y="-28575"/>
              <a:ext cx="3175989" cy="2462198"/>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8" name="Freeform 8"/>
          <p:cNvSpPr/>
          <p:nvPr/>
        </p:nvSpPr>
        <p:spPr>
          <a:xfrm>
            <a:off x="4318724" y="3107862"/>
            <a:ext cx="11363605" cy="5501648"/>
          </a:xfrm>
          <a:custGeom>
            <a:avLst/>
            <a:gdLst/>
            <a:ahLst/>
            <a:cxnLst/>
            <a:rect l="l" t="t" r="r" b="b"/>
            <a:pathLst>
              <a:path w="11363605" h="5501648">
                <a:moveTo>
                  <a:pt x="0" y="0"/>
                </a:moveTo>
                <a:lnTo>
                  <a:pt x="11363605" y="0"/>
                </a:lnTo>
                <a:lnTo>
                  <a:pt x="11363605" y="5501647"/>
                </a:lnTo>
                <a:lnTo>
                  <a:pt x="0" y="5501647"/>
                </a:lnTo>
                <a:lnTo>
                  <a:pt x="0" y="0"/>
                </a:lnTo>
                <a:close/>
              </a:path>
            </a:pathLst>
          </a:custGeom>
          <a:blipFill>
            <a:blip r:embed="rId8"/>
            <a:stretch>
              <a:fillRect/>
            </a:stretch>
          </a:blipFill>
        </p:spPr>
      </p:sp>
      <p:grpSp>
        <p:nvGrpSpPr>
          <p:cNvPr id="9" name="Group 9"/>
          <p:cNvGrpSpPr/>
          <p:nvPr/>
        </p:nvGrpSpPr>
        <p:grpSpPr>
          <a:xfrm>
            <a:off x="5776471" y="5032463"/>
            <a:ext cx="2571750" cy="826222"/>
            <a:chOff x="0" y="0"/>
            <a:chExt cx="3429000" cy="1101629"/>
          </a:xfrm>
        </p:grpSpPr>
        <p:sp>
          <p:nvSpPr>
            <p:cNvPr id="10" name="TextBox 10"/>
            <p:cNvSpPr txBox="1"/>
            <p:nvPr/>
          </p:nvSpPr>
          <p:spPr>
            <a:xfrm>
              <a:off x="0" y="705389"/>
              <a:ext cx="3429000" cy="396240"/>
            </a:xfrm>
            <a:prstGeom prst="rect">
              <a:avLst/>
            </a:prstGeom>
          </p:spPr>
          <p:txBody>
            <a:bodyPr lIns="0" tIns="0" rIns="0" bIns="0" rtlCol="0" anchor="t">
              <a:spAutoFit/>
            </a:bodyPr>
            <a:lstStyle/>
            <a:p>
              <a:pPr marL="0" lvl="0" indent="0" algn="ctr">
                <a:lnSpc>
                  <a:spcPts val="2520"/>
                </a:lnSpc>
                <a:spcBef>
                  <a:spcPct val="0"/>
                </a:spcBef>
              </a:pPr>
              <a:endParaRPr/>
            </a:p>
          </p:txBody>
        </p:sp>
        <p:sp>
          <p:nvSpPr>
            <p:cNvPr id="11" name="TextBox 11"/>
            <p:cNvSpPr txBox="1"/>
            <p:nvPr/>
          </p:nvSpPr>
          <p:spPr>
            <a:xfrm>
              <a:off x="0" y="-57150"/>
              <a:ext cx="3429000" cy="534670"/>
            </a:xfrm>
            <a:prstGeom prst="rect">
              <a:avLst/>
            </a:prstGeom>
          </p:spPr>
          <p:txBody>
            <a:bodyPr lIns="0" tIns="0" rIns="0" bIns="0" rtlCol="0" anchor="t">
              <a:spAutoFit/>
            </a:bodyPr>
            <a:lstStyle/>
            <a:p>
              <a:pPr marL="0" lvl="0" indent="0" algn="ctr">
                <a:lnSpc>
                  <a:spcPts val="3359"/>
                </a:lnSpc>
                <a:spcBef>
                  <a:spcPct val="0"/>
                </a:spcBef>
              </a:pPr>
              <a:endParaRPr/>
            </a:p>
          </p:txBody>
        </p:sp>
      </p:grpSp>
      <p:sp>
        <p:nvSpPr>
          <p:cNvPr id="12" name="TextBox 12"/>
          <p:cNvSpPr txBox="1"/>
          <p:nvPr/>
        </p:nvSpPr>
        <p:spPr>
          <a:xfrm>
            <a:off x="4318724" y="1678627"/>
            <a:ext cx="11046854" cy="884858"/>
          </a:xfrm>
          <a:prstGeom prst="rect">
            <a:avLst/>
          </a:prstGeom>
        </p:spPr>
        <p:txBody>
          <a:bodyPr lIns="0" tIns="0" rIns="0" bIns="0" rtlCol="0" anchor="t">
            <a:spAutoFit/>
          </a:bodyPr>
          <a:lstStyle/>
          <a:p>
            <a:pPr>
              <a:lnSpc>
                <a:spcPts val="2320"/>
              </a:lnSpc>
              <a:spcBef>
                <a:spcPct val="0"/>
              </a:spcBef>
            </a:pPr>
            <a:r>
              <a:rPr lang="en-US" sz="2000" spc="22" dirty="0">
                <a:solidFill>
                  <a:srgbClr val="3972B7"/>
                </a:solidFill>
                <a:latin typeface="Quicksand Bold"/>
              </a:rPr>
              <a:t>Se </a:t>
            </a:r>
            <a:r>
              <a:rPr lang="en-US" sz="2000" spc="22" dirty="0" err="1">
                <a:solidFill>
                  <a:srgbClr val="3972B7"/>
                </a:solidFill>
                <a:latin typeface="Quicksand Bold"/>
              </a:rPr>
              <a:t>recopílaron</a:t>
            </a:r>
            <a:r>
              <a:rPr lang="en-US" sz="2000" spc="22" dirty="0">
                <a:solidFill>
                  <a:srgbClr val="3972B7"/>
                </a:solidFill>
                <a:latin typeface="Quicksand Bold"/>
              </a:rPr>
              <a:t> </a:t>
            </a:r>
            <a:r>
              <a:rPr lang="en-US" sz="2000" spc="22" dirty="0" err="1">
                <a:solidFill>
                  <a:srgbClr val="3972B7"/>
                </a:solidFill>
                <a:latin typeface="Quicksand Bold"/>
              </a:rPr>
              <a:t>los</a:t>
            </a:r>
            <a:r>
              <a:rPr lang="en-US" sz="2000" spc="22" dirty="0">
                <a:solidFill>
                  <a:srgbClr val="3972B7"/>
                </a:solidFill>
                <a:latin typeface="Quicksand Bold"/>
              </a:rPr>
              <a:t> </a:t>
            </a:r>
            <a:r>
              <a:rPr lang="en-US" sz="2000" spc="22" dirty="0" err="1">
                <a:solidFill>
                  <a:srgbClr val="3972B7"/>
                </a:solidFill>
                <a:latin typeface="Quicksand Bold"/>
              </a:rPr>
              <a:t>datos</a:t>
            </a:r>
            <a:r>
              <a:rPr lang="en-US" sz="2000" spc="22" dirty="0">
                <a:solidFill>
                  <a:srgbClr val="3972B7"/>
                </a:solidFill>
                <a:latin typeface="Quicksand Bold"/>
              </a:rPr>
              <a:t> del </a:t>
            </a:r>
            <a:r>
              <a:rPr lang="en-US" sz="2000" spc="22" dirty="0" err="1">
                <a:solidFill>
                  <a:srgbClr val="3972B7"/>
                </a:solidFill>
                <a:latin typeface="Quicksand Bold"/>
              </a:rPr>
              <a:t>estado</a:t>
            </a:r>
            <a:r>
              <a:rPr lang="en-US" sz="2000" spc="22" dirty="0">
                <a:solidFill>
                  <a:srgbClr val="3972B7"/>
                </a:solidFill>
                <a:latin typeface="Quicksand Bold"/>
              </a:rPr>
              <a:t> de </a:t>
            </a:r>
            <a:r>
              <a:rPr lang="en-US" sz="2000" spc="22" dirty="0" err="1">
                <a:solidFill>
                  <a:srgbClr val="3972B7"/>
                </a:solidFill>
                <a:latin typeface="Quicksand Bold"/>
              </a:rPr>
              <a:t>clima</a:t>
            </a:r>
            <a:r>
              <a:rPr lang="en-US" sz="2000" spc="22" dirty="0">
                <a:solidFill>
                  <a:srgbClr val="3972B7"/>
                </a:solidFill>
                <a:latin typeface="Quicksand Bold"/>
              </a:rPr>
              <a:t> de </a:t>
            </a:r>
            <a:r>
              <a:rPr lang="en-US" sz="2000" spc="22" dirty="0" err="1">
                <a:solidFill>
                  <a:srgbClr val="3972B7"/>
                </a:solidFill>
                <a:latin typeface="Quicksand Bold"/>
              </a:rPr>
              <a:t>los</a:t>
            </a:r>
            <a:r>
              <a:rPr lang="en-US" sz="2000" spc="22" dirty="0">
                <a:solidFill>
                  <a:srgbClr val="3972B7"/>
                </a:solidFill>
                <a:latin typeface="Quicksand Bold"/>
              </a:rPr>
              <a:t> meses de </a:t>
            </a:r>
            <a:r>
              <a:rPr lang="en-US" sz="2000" spc="22" dirty="0" err="1">
                <a:solidFill>
                  <a:srgbClr val="3972B7"/>
                </a:solidFill>
                <a:latin typeface="Quicksand Bold"/>
              </a:rPr>
              <a:t>Enero</a:t>
            </a:r>
            <a:r>
              <a:rPr lang="en-US" sz="2000" spc="22" dirty="0">
                <a:solidFill>
                  <a:srgbClr val="3972B7"/>
                </a:solidFill>
                <a:latin typeface="Quicksand Bold"/>
              </a:rPr>
              <a:t> y </a:t>
            </a:r>
            <a:r>
              <a:rPr lang="en-US" sz="2000" spc="22" dirty="0" err="1">
                <a:solidFill>
                  <a:srgbClr val="3972B7"/>
                </a:solidFill>
                <a:latin typeface="Quicksand Bold"/>
              </a:rPr>
              <a:t>Noviembre</a:t>
            </a:r>
            <a:r>
              <a:rPr lang="en-US" sz="2000" spc="22" dirty="0">
                <a:solidFill>
                  <a:srgbClr val="3972B7"/>
                </a:solidFill>
                <a:latin typeface="Quicksand Bold"/>
              </a:rPr>
              <a:t> del 2023 </a:t>
            </a:r>
            <a:r>
              <a:rPr lang="en-US" sz="2000" spc="22" dirty="0" err="1">
                <a:solidFill>
                  <a:srgbClr val="3972B7"/>
                </a:solidFill>
                <a:latin typeface="Quicksand Bold"/>
              </a:rPr>
              <a:t>en</a:t>
            </a:r>
            <a:r>
              <a:rPr lang="en-US" sz="2000" spc="22" dirty="0">
                <a:solidFill>
                  <a:srgbClr val="3972B7"/>
                </a:solidFill>
                <a:latin typeface="Quicksand Bold"/>
              </a:rPr>
              <a:t> Saltillo, Coahuila, para </a:t>
            </a:r>
            <a:r>
              <a:rPr lang="en-US" sz="2000" spc="22" dirty="0" err="1">
                <a:solidFill>
                  <a:srgbClr val="3972B7"/>
                </a:solidFill>
                <a:latin typeface="Quicksand Bold"/>
              </a:rPr>
              <a:t>asi</a:t>
            </a:r>
            <a:r>
              <a:rPr lang="en-US" sz="2000" spc="22" dirty="0">
                <a:solidFill>
                  <a:srgbClr val="3972B7"/>
                </a:solidFill>
                <a:latin typeface="Quicksand Bold"/>
              </a:rPr>
              <a:t> </a:t>
            </a:r>
            <a:r>
              <a:rPr lang="en-US" sz="2000" spc="22" dirty="0" err="1">
                <a:solidFill>
                  <a:srgbClr val="3972B7"/>
                </a:solidFill>
                <a:latin typeface="Quicksand Bold"/>
              </a:rPr>
              <a:t>generar</a:t>
            </a:r>
            <a:r>
              <a:rPr lang="en-US" sz="2000" spc="22" dirty="0">
                <a:solidFill>
                  <a:srgbClr val="3972B7"/>
                </a:solidFill>
                <a:latin typeface="Quicksand Bold"/>
              </a:rPr>
              <a:t> la </a:t>
            </a:r>
            <a:r>
              <a:rPr lang="en-US" sz="2000" spc="22" dirty="0" err="1">
                <a:solidFill>
                  <a:srgbClr val="3972B7"/>
                </a:solidFill>
                <a:latin typeface="Quicksand Bold"/>
              </a:rPr>
              <a:t>cadena</a:t>
            </a:r>
            <a:r>
              <a:rPr lang="en-US" sz="2000" spc="22" dirty="0">
                <a:solidFill>
                  <a:srgbClr val="3972B7"/>
                </a:solidFill>
                <a:latin typeface="Quicksand Bold"/>
              </a:rPr>
              <a:t> de Markov; </a:t>
            </a:r>
            <a:r>
              <a:rPr lang="en-US" sz="2000" spc="22" dirty="0" err="1">
                <a:solidFill>
                  <a:srgbClr val="3972B7"/>
                </a:solidFill>
                <a:latin typeface="Quicksand Bold"/>
              </a:rPr>
              <a:t>siendo</a:t>
            </a:r>
            <a:r>
              <a:rPr lang="en-US" sz="2000" spc="22" dirty="0">
                <a:solidFill>
                  <a:srgbClr val="3972B7"/>
                </a:solidFill>
                <a:latin typeface="Quicksand Bold"/>
              </a:rPr>
              <a:t> </a:t>
            </a:r>
            <a:r>
              <a:rPr lang="en-US" sz="2000" spc="22" dirty="0" err="1">
                <a:solidFill>
                  <a:srgbClr val="3972B7"/>
                </a:solidFill>
                <a:latin typeface="Quicksand Bold"/>
              </a:rPr>
              <a:t>los</a:t>
            </a:r>
            <a:r>
              <a:rPr lang="en-US" sz="2000" spc="22" dirty="0">
                <a:solidFill>
                  <a:srgbClr val="3972B7"/>
                </a:solidFill>
                <a:latin typeface="Quicksand Bold"/>
              </a:rPr>
              <a:t> </a:t>
            </a:r>
            <a:r>
              <a:rPr lang="en-US" sz="2000" spc="22" dirty="0" err="1">
                <a:solidFill>
                  <a:srgbClr val="3972B7"/>
                </a:solidFill>
                <a:latin typeface="Quicksand Bold"/>
              </a:rPr>
              <a:t>datos</a:t>
            </a:r>
            <a:r>
              <a:rPr lang="en-US" sz="2000" spc="22" dirty="0">
                <a:solidFill>
                  <a:srgbClr val="3972B7"/>
                </a:solidFill>
                <a:latin typeface="Quicksand Bold"/>
              </a:rPr>
              <a:t> </a:t>
            </a:r>
            <a:r>
              <a:rPr lang="en-US" sz="2000" spc="22" dirty="0" err="1">
                <a:solidFill>
                  <a:srgbClr val="3972B7"/>
                </a:solidFill>
                <a:latin typeface="Quicksand Bold"/>
              </a:rPr>
              <a:t>los</a:t>
            </a:r>
            <a:r>
              <a:rPr lang="en-US" sz="2000" spc="22" dirty="0">
                <a:solidFill>
                  <a:srgbClr val="3972B7"/>
                </a:solidFill>
                <a:latin typeface="Quicksand Bold"/>
              </a:rPr>
              <a:t> </a:t>
            </a:r>
            <a:r>
              <a:rPr lang="en-US" sz="2000" spc="22" dirty="0" err="1">
                <a:solidFill>
                  <a:srgbClr val="3972B7"/>
                </a:solidFill>
                <a:latin typeface="Quicksand Bold"/>
              </a:rPr>
              <a:t>siguientes</a:t>
            </a:r>
            <a:r>
              <a:rPr lang="en-US" sz="2000" spc="22" dirty="0">
                <a:solidFill>
                  <a:srgbClr val="3972B7"/>
                </a:solidFill>
                <a:latin typeface="Quicksand Bold"/>
              </a:rPr>
              <a:t>. </a:t>
            </a:r>
            <a:r>
              <a:rPr lang="en-US" sz="2000" spc="22" dirty="0" err="1">
                <a:solidFill>
                  <a:srgbClr val="3972B7"/>
                </a:solidFill>
                <a:latin typeface="Quicksand Bold"/>
              </a:rPr>
              <a:t>Siendo</a:t>
            </a:r>
            <a:r>
              <a:rPr lang="en-US" sz="2000" spc="22" dirty="0">
                <a:solidFill>
                  <a:srgbClr val="3972B7"/>
                </a:solidFill>
                <a:latin typeface="Quicksand Bold"/>
              </a:rPr>
              <a:t> 334 </a:t>
            </a:r>
            <a:r>
              <a:rPr lang="en-US" sz="2000" spc="22" dirty="0" err="1">
                <a:solidFill>
                  <a:srgbClr val="3972B7"/>
                </a:solidFill>
                <a:latin typeface="Quicksand Bold"/>
              </a:rPr>
              <a:t>en</a:t>
            </a:r>
            <a:r>
              <a:rPr lang="en-US" sz="2000" spc="22" dirty="0">
                <a:solidFill>
                  <a:srgbClr val="3972B7"/>
                </a:solidFill>
                <a:latin typeface="Quicksand Bold"/>
              </a:rPr>
              <a:t> total.</a:t>
            </a:r>
          </a:p>
        </p:txBody>
      </p:sp>
      <p:sp>
        <p:nvSpPr>
          <p:cNvPr id="15" name="CuadroTexto 14">
            <a:extLst>
              <a:ext uri="{FF2B5EF4-FFF2-40B4-BE49-F238E27FC236}">
                <a16:creationId xmlns:a16="http://schemas.microsoft.com/office/drawing/2014/main" id="{74DDA473-3619-C969-66F0-8BC6B91E32F7}"/>
              </a:ext>
            </a:extLst>
          </p:cNvPr>
          <p:cNvSpPr txBox="1"/>
          <p:nvPr/>
        </p:nvSpPr>
        <p:spPr>
          <a:xfrm rot="16200000">
            <a:off x="-3046655" y="4341117"/>
            <a:ext cx="9393382" cy="901016"/>
          </a:xfrm>
          <a:prstGeom prst="rect">
            <a:avLst/>
          </a:prstGeom>
          <a:noFill/>
        </p:spPr>
        <p:txBody>
          <a:bodyPr wrap="square">
            <a:spAutoFit/>
          </a:bodyPr>
          <a:lstStyle/>
          <a:p>
            <a:pPr algn="ctr">
              <a:lnSpc>
                <a:spcPts val="7000"/>
              </a:lnSpc>
            </a:pPr>
            <a:r>
              <a:rPr lang="en-US" sz="4400" dirty="0">
                <a:solidFill>
                  <a:srgbClr val="2676A4"/>
                </a:solidFill>
                <a:latin typeface="Quicksand Bold"/>
              </a:rPr>
              <a:t>Explication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12571594" y="2546037"/>
            <a:ext cx="6221469" cy="5194927"/>
          </a:xfrm>
          <a:custGeom>
            <a:avLst/>
            <a:gdLst/>
            <a:ahLst/>
            <a:cxnLst/>
            <a:rect l="l" t="t" r="r" b="b"/>
            <a:pathLst>
              <a:path w="6221469" h="5194927">
                <a:moveTo>
                  <a:pt x="0" y="0"/>
                </a:moveTo>
                <a:lnTo>
                  <a:pt x="6221469" y="0"/>
                </a:lnTo>
                <a:lnTo>
                  <a:pt x="6221469" y="5194926"/>
                </a:lnTo>
                <a:lnTo>
                  <a:pt x="0" y="519492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5032463"/>
            <a:ext cx="5498596" cy="4673807"/>
          </a:xfrm>
          <a:custGeom>
            <a:avLst/>
            <a:gdLst/>
            <a:ahLst/>
            <a:cxnLst/>
            <a:rect l="l" t="t" r="r" b="b"/>
            <a:pathLst>
              <a:path w="5498596" h="4673807">
                <a:moveTo>
                  <a:pt x="0" y="0"/>
                </a:moveTo>
                <a:lnTo>
                  <a:pt x="5498596" y="0"/>
                </a:lnTo>
                <a:lnTo>
                  <a:pt x="5498596" y="4673807"/>
                </a:lnTo>
                <a:lnTo>
                  <a:pt x="0" y="4673807"/>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98849" y="0"/>
            <a:ext cx="3640271" cy="3640271"/>
          </a:xfrm>
          <a:custGeom>
            <a:avLst/>
            <a:gdLst/>
            <a:ahLst/>
            <a:cxnLst/>
            <a:rect l="l" t="t" r="r" b="b"/>
            <a:pathLst>
              <a:path w="3640271" h="3640271">
                <a:moveTo>
                  <a:pt x="0" y="0"/>
                </a:moveTo>
                <a:lnTo>
                  <a:pt x="3640272" y="0"/>
                </a:lnTo>
                <a:lnTo>
                  <a:pt x="3640272" y="3640271"/>
                </a:lnTo>
                <a:lnTo>
                  <a:pt x="0" y="36402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3977663" y="825494"/>
            <a:ext cx="12058835" cy="9240162"/>
            <a:chOff x="0" y="0"/>
            <a:chExt cx="3175989" cy="2433623"/>
          </a:xfrm>
        </p:grpSpPr>
        <p:sp>
          <p:nvSpPr>
            <p:cNvPr id="6" name="Freeform 6"/>
            <p:cNvSpPr/>
            <p:nvPr/>
          </p:nvSpPr>
          <p:spPr>
            <a:xfrm>
              <a:off x="0" y="0"/>
              <a:ext cx="3175989" cy="2433623"/>
            </a:xfrm>
            <a:custGeom>
              <a:avLst/>
              <a:gdLst/>
              <a:ahLst/>
              <a:cxnLst/>
              <a:rect l="l" t="t" r="r" b="b"/>
              <a:pathLst>
                <a:path w="3175989" h="2433623">
                  <a:moveTo>
                    <a:pt x="22470" y="0"/>
                  </a:moveTo>
                  <a:lnTo>
                    <a:pt x="3153519" y="0"/>
                  </a:lnTo>
                  <a:cubicBezTo>
                    <a:pt x="3159479" y="0"/>
                    <a:pt x="3165194" y="2367"/>
                    <a:pt x="3169408" y="6581"/>
                  </a:cubicBezTo>
                  <a:cubicBezTo>
                    <a:pt x="3173622" y="10795"/>
                    <a:pt x="3175989" y="16511"/>
                    <a:pt x="3175989" y="22470"/>
                  </a:cubicBezTo>
                  <a:lnTo>
                    <a:pt x="3175989" y="2411152"/>
                  </a:lnTo>
                  <a:cubicBezTo>
                    <a:pt x="3175989" y="2423562"/>
                    <a:pt x="3165929" y="2433623"/>
                    <a:pt x="3153519" y="2433623"/>
                  </a:cubicBezTo>
                  <a:lnTo>
                    <a:pt x="22470" y="2433623"/>
                  </a:lnTo>
                  <a:cubicBezTo>
                    <a:pt x="16511" y="2433623"/>
                    <a:pt x="10795" y="2431255"/>
                    <a:pt x="6581" y="2427041"/>
                  </a:cubicBezTo>
                  <a:cubicBezTo>
                    <a:pt x="2367" y="2422827"/>
                    <a:pt x="0" y="2417112"/>
                    <a:pt x="0" y="2411152"/>
                  </a:cubicBezTo>
                  <a:lnTo>
                    <a:pt x="0" y="22470"/>
                  </a:lnTo>
                  <a:cubicBezTo>
                    <a:pt x="0" y="16511"/>
                    <a:pt x="2367" y="10795"/>
                    <a:pt x="6581" y="6581"/>
                  </a:cubicBezTo>
                  <a:cubicBezTo>
                    <a:pt x="10795" y="2367"/>
                    <a:pt x="16511" y="0"/>
                    <a:pt x="22470" y="0"/>
                  </a:cubicBezTo>
                  <a:close/>
                </a:path>
              </a:pathLst>
            </a:custGeom>
            <a:solidFill>
              <a:srgbClr val="FFFFFF"/>
            </a:solidFill>
            <a:ln w="57150" cap="rnd">
              <a:solidFill>
                <a:srgbClr val="CDEEFF"/>
              </a:solidFill>
              <a:prstDash val="solid"/>
              <a:round/>
            </a:ln>
          </p:spPr>
        </p:sp>
        <p:sp>
          <p:nvSpPr>
            <p:cNvPr id="7" name="TextBox 7"/>
            <p:cNvSpPr txBox="1"/>
            <p:nvPr/>
          </p:nvSpPr>
          <p:spPr>
            <a:xfrm>
              <a:off x="0" y="-28575"/>
              <a:ext cx="3175989" cy="2462198"/>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8" name="Freeform 8"/>
          <p:cNvSpPr/>
          <p:nvPr/>
        </p:nvSpPr>
        <p:spPr>
          <a:xfrm>
            <a:off x="4200629" y="2546037"/>
            <a:ext cx="11835869" cy="1828305"/>
          </a:xfrm>
          <a:custGeom>
            <a:avLst/>
            <a:gdLst/>
            <a:ahLst/>
            <a:cxnLst/>
            <a:rect l="l" t="t" r="r" b="b"/>
            <a:pathLst>
              <a:path w="11835869" h="1828305">
                <a:moveTo>
                  <a:pt x="0" y="0"/>
                </a:moveTo>
                <a:lnTo>
                  <a:pt x="11835869" y="0"/>
                </a:lnTo>
                <a:lnTo>
                  <a:pt x="11835869" y="1828305"/>
                </a:lnTo>
                <a:lnTo>
                  <a:pt x="0" y="1828305"/>
                </a:lnTo>
                <a:lnTo>
                  <a:pt x="0" y="0"/>
                </a:lnTo>
                <a:close/>
              </a:path>
            </a:pathLst>
          </a:custGeom>
          <a:blipFill>
            <a:blip r:embed="rId8"/>
            <a:stretch>
              <a:fillRect/>
            </a:stretch>
          </a:blipFill>
        </p:spPr>
      </p:sp>
      <p:sp>
        <p:nvSpPr>
          <p:cNvPr id="9" name="Freeform 9"/>
          <p:cNvSpPr/>
          <p:nvPr/>
        </p:nvSpPr>
        <p:spPr>
          <a:xfrm>
            <a:off x="4362118" y="5935251"/>
            <a:ext cx="10925703" cy="3771019"/>
          </a:xfrm>
          <a:custGeom>
            <a:avLst/>
            <a:gdLst/>
            <a:ahLst/>
            <a:cxnLst/>
            <a:rect l="l" t="t" r="r" b="b"/>
            <a:pathLst>
              <a:path w="10925703" h="3771019">
                <a:moveTo>
                  <a:pt x="0" y="0"/>
                </a:moveTo>
                <a:lnTo>
                  <a:pt x="10925703" y="0"/>
                </a:lnTo>
                <a:lnTo>
                  <a:pt x="10925703" y="3771019"/>
                </a:lnTo>
                <a:lnTo>
                  <a:pt x="0" y="3771019"/>
                </a:lnTo>
                <a:lnTo>
                  <a:pt x="0" y="0"/>
                </a:lnTo>
                <a:close/>
              </a:path>
            </a:pathLst>
          </a:custGeom>
          <a:blipFill>
            <a:blip r:embed="rId9"/>
            <a:stretch>
              <a:fillRect/>
            </a:stretch>
          </a:blipFill>
        </p:spPr>
      </p:sp>
      <p:grpSp>
        <p:nvGrpSpPr>
          <p:cNvPr id="10" name="Group 10"/>
          <p:cNvGrpSpPr/>
          <p:nvPr/>
        </p:nvGrpSpPr>
        <p:grpSpPr>
          <a:xfrm>
            <a:off x="5498596" y="1375058"/>
            <a:ext cx="8215360" cy="1170980"/>
            <a:chOff x="0" y="-57149"/>
            <a:chExt cx="10953813" cy="1561306"/>
          </a:xfrm>
        </p:grpSpPr>
        <p:sp>
          <p:nvSpPr>
            <p:cNvPr id="11" name="TextBox 11"/>
            <p:cNvSpPr txBox="1"/>
            <p:nvPr/>
          </p:nvSpPr>
          <p:spPr>
            <a:xfrm>
              <a:off x="0" y="967530"/>
              <a:ext cx="10953813" cy="536627"/>
            </a:xfrm>
            <a:prstGeom prst="rect">
              <a:avLst/>
            </a:prstGeom>
          </p:spPr>
          <p:txBody>
            <a:bodyPr lIns="0" tIns="0" rIns="0" bIns="0" rtlCol="0" anchor="t">
              <a:spAutoFit/>
            </a:bodyPr>
            <a:lstStyle/>
            <a:p>
              <a:pPr marL="0" lvl="0" indent="0" algn="ctr">
                <a:lnSpc>
                  <a:spcPts val="3440"/>
                </a:lnSpc>
                <a:spcBef>
                  <a:spcPct val="0"/>
                </a:spcBef>
              </a:pPr>
              <a:endParaRPr/>
            </a:p>
          </p:txBody>
        </p:sp>
        <p:sp>
          <p:nvSpPr>
            <p:cNvPr id="12" name="TextBox 12"/>
            <p:cNvSpPr txBox="1"/>
            <p:nvPr/>
          </p:nvSpPr>
          <p:spPr>
            <a:xfrm>
              <a:off x="0" y="-57149"/>
              <a:ext cx="10953813" cy="724301"/>
            </a:xfrm>
            <a:prstGeom prst="rect">
              <a:avLst/>
            </a:prstGeom>
          </p:spPr>
          <p:txBody>
            <a:bodyPr lIns="0" tIns="0" rIns="0" bIns="0" rtlCol="0" anchor="t">
              <a:spAutoFit/>
            </a:bodyPr>
            <a:lstStyle/>
            <a:p>
              <a:pPr marL="0" lvl="0" indent="0" algn="ctr">
                <a:lnSpc>
                  <a:spcPts val="4587"/>
                </a:lnSpc>
                <a:spcBef>
                  <a:spcPct val="0"/>
                </a:spcBef>
              </a:pPr>
              <a:r>
                <a:rPr lang="en-US" sz="3276" dirty="0" err="1">
                  <a:solidFill>
                    <a:srgbClr val="2676A4"/>
                  </a:solidFill>
                  <a:latin typeface="Quicksand Bold"/>
                </a:rPr>
                <a:t>Definición</a:t>
              </a:r>
              <a:r>
                <a:rPr lang="en-US" sz="3276" dirty="0">
                  <a:solidFill>
                    <a:srgbClr val="2676A4"/>
                  </a:solidFill>
                  <a:latin typeface="Quicksand Bold"/>
                </a:rPr>
                <a:t> de la </a:t>
              </a:r>
              <a:r>
                <a:rPr lang="en-US" sz="3276" dirty="0" err="1">
                  <a:solidFill>
                    <a:srgbClr val="2676A4"/>
                  </a:solidFill>
                  <a:latin typeface="Quicksand Bold"/>
                </a:rPr>
                <a:t>Matriz</a:t>
              </a:r>
              <a:r>
                <a:rPr lang="en-US" sz="3276" dirty="0">
                  <a:solidFill>
                    <a:srgbClr val="2676A4"/>
                  </a:solidFill>
                  <a:latin typeface="Quicksand Bold"/>
                </a:rPr>
                <a:t> de </a:t>
              </a:r>
              <a:r>
                <a:rPr lang="en-US" sz="3276" dirty="0" err="1">
                  <a:solidFill>
                    <a:srgbClr val="2676A4"/>
                  </a:solidFill>
                  <a:latin typeface="Quicksand Bold"/>
                </a:rPr>
                <a:t>transición</a:t>
              </a:r>
              <a:r>
                <a:rPr lang="en-US" sz="3276" dirty="0">
                  <a:solidFill>
                    <a:srgbClr val="2676A4"/>
                  </a:solidFill>
                  <a:latin typeface="Quicksand Bold"/>
                </a:rPr>
                <a:t>:</a:t>
              </a:r>
            </a:p>
          </p:txBody>
        </p:sp>
      </p:grpSp>
      <p:sp>
        <p:nvSpPr>
          <p:cNvPr id="13" name="TextBox 13"/>
          <p:cNvSpPr txBox="1"/>
          <p:nvPr/>
        </p:nvSpPr>
        <p:spPr>
          <a:xfrm>
            <a:off x="4587293" y="4496341"/>
            <a:ext cx="10761104" cy="1474763"/>
          </a:xfrm>
          <a:prstGeom prst="rect">
            <a:avLst/>
          </a:prstGeom>
        </p:spPr>
        <p:txBody>
          <a:bodyPr lIns="0" tIns="0" rIns="0" bIns="0" rtlCol="0" anchor="t">
            <a:spAutoFit/>
          </a:bodyPr>
          <a:lstStyle/>
          <a:p>
            <a:pPr>
              <a:lnSpc>
                <a:spcPts val="2320"/>
              </a:lnSpc>
            </a:pPr>
            <a:r>
              <a:rPr lang="en-US" sz="2000" spc="22" dirty="0">
                <a:solidFill>
                  <a:srgbClr val="2676A4"/>
                </a:solidFill>
                <a:latin typeface="Quicksand Bold"/>
              </a:rPr>
              <a:t>Se </a:t>
            </a:r>
            <a:r>
              <a:rPr lang="en-US" sz="2000" spc="22" dirty="0" err="1">
                <a:solidFill>
                  <a:srgbClr val="2676A4"/>
                </a:solidFill>
                <a:latin typeface="Quicksand Bold"/>
              </a:rPr>
              <a:t>crea</a:t>
            </a:r>
            <a:r>
              <a:rPr lang="en-US" sz="2000" spc="22" dirty="0">
                <a:solidFill>
                  <a:srgbClr val="2676A4"/>
                </a:solidFill>
                <a:latin typeface="Quicksand Bold"/>
              </a:rPr>
              <a:t> un </a:t>
            </a:r>
            <a:r>
              <a:rPr lang="en-US" sz="2000" spc="22" dirty="0" err="1">
                <a:solidFill>
                  <a:srgbClr val="2676A4"/>
                </a:solidFill>
                <a:latin typeface="Quicksand Bold"/>
              </a:rPr>
              <a:t>conteo</a:t>
            </a:r>
            <a:r>
              <a:rPr lang="en-US" sz="2000" spc="22" dirty="0">
                <a:solidFill>
                  <a:srgbClr val="2676A4"/>
                </a:solidFill>
                <a:latin typeface="Quicksand Bold"/>
              </a:rPr>
              <a:t> para </a:t>
            </a:r>
            <a:r>
              <a:rPr lang="en-US" sz="2000" spc="22" dirty="0" err="1">
                <a:solidFill>
                  <a:srgbClr val="2676A4"/>
                </a:solidFill>
                <a:latin typeface="Quicksand Bold"/>
              </a:rPr>
              <a:t>los</a:t>
            </a:r>
            <a:r>
              <a:rPr lang="en-US" sz="2000" spc="22" dirty="0">
                <a:solidFill>
                  <a:srgbClr val="2676A4"/>
                </a:solidFill>
                <a:latin typeface="Quicksand Bold"/>
              </a:rPr>
              <a:t> </a:t>
            </a:r>
            <a:r>
              <a:rPr lang="en-US" sz="2000" spc="22" dirty="0" err="1">
                <a:solidFill>
                  <a:srgbClr val="2676A4"/>
                </a:solidFill>
                <a:latin typeface="Quicksand Bold"/>
              </a:rPr>
              <a:t>posibles</a:t>
            </a:r>
            <a:r>
              <a:rPr lang="en-US" sz="2000" spc="22" dirty="0">
                <a:solidFill>
                  <a:srgbClr val="2676A4"/>
                </a:solidFill>
                <a:latin typeface="Quicksand Bold"/>
              </a:rPr>
              <a:t> </a:t>
            </a:r>
            <a:r>
              <a:rPr lang="en-US" sz="2000" spc="22" dirty="0" err="1">
                <a:solidFill>
                  <a:srgbClr val="2676A4"/>
                </a:solidFill>
                <a:latin typeface="Quicksand Bold"/>
              </a:rPr>
              <a:t>cambios</a:t>
            </a:r>
            <a:r>
              <a:rPr lang="en-US" sz="2000" spc="22" dirty="0">
                <a:solidFill>
                  <a:srgbClr val="2676A4"/>
                </a:solidFill>
                <a:latin typeface="Quicksand Bold"/>
              </a:rPr>
              <a:t> </a:t>
            </a:r>
            <a:r>
              <a:rPr lang="en-US" sz="2000" spc="22" dirty="0" err="1">
                <a:solidFill>
                  <a:srgbClr val="2676A4"/>
                </a:solidFill>
                <a:latin typeface="Quicksand Bold"/>
              </a:rPr>
              <a:t>partiendo</a:t>
            </a:r>
            <a:r>
              <a:rPr lang="en-US" sz="2000" spc="22" dirty="0">
                <a:solidFill>
                  <a:srgbClr val="2676A4"/>
                </a:solidFill>
                <a:latin typeface="Quicksand Bold"/>
              </a:rPr>
              <a:t> del </a:t>
            </a:r>
            <a:r>
              <a:rPr lang="en-US" sz="2000" spc="22" dirty="0" err="1">
                <a:solidFill>
                  <a:srgbClr val="2676A4"/>
                </a:solidFill>
                <a:latin typeface="Quicksand Bold"/>
              </a:rPr>
              <a:t>estado</a:t>
            </a:r>
            <a:r>
              <a:rPr lang="en-US" sz="2000" spc="22" dirty="0">
                <a:solidFill>
                  <a:srgbClr val="2676A4"/>
                </a:solidFill>
                <a:latin typeface="Quicksand Bold"/>
              </a:rPr>
              <a:t> 0 (Día </a:t>
            </a:r>
            <a:r>
              <a:rPr lang="en-US" sz="2000" spc="22" dirty="0" err="1">
                <a:solidFill>
                  <a:srgbClr val="2676A4"/>
                </a:solidFill>
                <a:latin typeface="Quicksand Bold"/>
              </a:rPr>
              <a:t>Soleado</a:t>
            </a:r>
            <a:r>
              <a:rPr lang="en-US" sz="2000" spc="22" dirty="0">
                <a:solidFill>
                  <a:srgbClr val="2676A4"/>
                </a:solidFill>
                <a:latin typeface="Quicksand Bold"/>
              </a:rPr>
              <a:t>). Su </a:t>
            </a:r>
            <a:r>
              <a:rPr lang="en-US" sz="2000" spc="22" dirty="0" err="1">
                <a:solidFill>
                  <a:srgbClr val="2676A4"/>
                </a:solidFill>
                <a:latin typeface="Quicksand Bold"/>
              </a:rPr>
              <a:t>propósito</a:t>
            </a:r>
            <a:r>
              <a:rPr lang="en-US" sz="2000" spc="22" dirty="0">
                <a:solidFill>
                  <a:srgbClr val="2676A4"/>
                </a:solidFill>
                <a:latin typeface="Quicksand Bold"/>
              </a:rPr>
              <a:t> </a:t>
            </a:r>
            <a:r>
              <a:rPr lang="en-US" sz="2000" spc="22" dirty="0" err="1">
                <a:solidFill>
                  <a:srgbClr val="2676A4"/>
                </a:solidFill>
                <a:latin typeface="Quicksand Bold"/>
              </a:rPr>
              <a:t>en</a:t>
            </a:r>
            <a:r>
              <a:rPr lang="en-US" sz="2000" spc="22" dirty="0">
                <a:solidFill>
                  <a:srgbClr val="2676A4"/>
                </a:solidFill>
                <a:latin typeface="Quicksand Bold"/>
              </a:rPr>
              <a:t> </a:t>
            </a:r>
            <a:r>
              <a:rPr lang="en-US" sz="2000" spc="22" dirty="0" err="1">
                <a:solidFill>
                  <a:srgbClr val="2676A4"/>
                </a:solidFill>
                <a:latin typeface="Quicksand Bold"/>
              </a:rPr>
              <a:t>concreto</a:t>
            </a:r>
            <a:r>
              <a:rPr lang="en-US" sz="2000" spc="22" dirty="0">
                <a:solidFill>
                  <a:srgbClr val="2676A4"/>
                </a:solidFill>
                <a:latin typeface="Quicksand Bold"/>
              </a:rPr>
              <a:t> es </a:t>
            </a:r>
            <a:r>
              <a:rPr lang="en-US" sz="2000" spc="22" dirty="0" err="1">
                <a:solidFill>
                  <a:srgbClr val="2676A4"/>
                </a:solidFill>
                <a:latin typeface="Quicksand Bold"/>
              </a:rPr>
              <a:t>contar</a:t>
            </a:r>
            <a:r>
              <a:rPr lang="en-US" sz="2000" spc="22" dirty="0">
                <a:solidFill>
                  <a:srgbClr val="2676A4"/>
                </a:solidFill>
                <a:latin typeface="Quicksand Bold"/>
              </a:rPr>
              <a:t> las </a:t>
            </a:r>
            <a:r>
              <a:rPr lang="en-US" sz="2000" spc="22" dirty="0" err="1">
                <a:solidFill>
                  <a:srgbClr val="2676A4"/>
                </a:solidFill>
                <a:latin typeface="Quicksand Bold"/>
              </a:rPr>
              <a:t>veces</a:t>
            </a:r>
            <a:r>
              <a:rPr lang="en-US" sz="2000" spc="22" dirty="0">
                <a:solidFill>
                  <a:srgbClr val="2676A4"/>
                </a:solidFill>
                <a:latin typeface="Quicksand Bold"/>
              </a:rPr>
              <a:t> que </a:t>
            </a:r>
            <a:r>
              <a:rPr lang="en-US" sz="2000" spc="22" dirty="0" err="1">
                <a:solidFill>
                  <a:srgbClr val="2676A4"/>
                </a:solidFill>
                <a:latin typeface="Quicksand Bold"/>
              </a:rPr>
              <a:t>siga</a:t>
            </a:r>
            <a:r>
              <a:rPr lang="en-US" sz="2000" spc="22" dirty="0">
                <a:solidFill>
                  <a:srgbClr val="2676A4"/>
                </a:solidFill>
                <a:latin typeface="Quicksand Bold"/>
              </a:rPr>
              <a:t> </a:t>
            </a:r>
            <a:r>
              <a:rPr lang="en-US" sz="2000" spc="22" dirty="0" err="1">
                <a:solidFill>
                  <a:srgbClr val="2676A4"/>
                </a:solidFill>
                <a:latin typeface="Quicksand Bold"/>
              </a:rPr>
              <a:t>soleado</a:t>
            </a:r>
            <a:r>
              <a:rPr lang="en-US" sz="2000" spc="22" dirty="0">
                <a:solidFill>
                  <a:srgbClr val="2676A4"/>
                </a:solidFill>
                <a:latin typeface="Quicksand Bold"/>
              </a:rPr>
              <a:t> al día </a:t>
            </a:r>
            <a:r>
              <a:rPr lang="en-US" sz="2000" spc="22" dirty="0" err="1">
                <a:solidFill>
                  <a:srgbClr val="2676A4"/>
                </a:solidFill>
                <a:latin typeface="Quicksand Bold"/>
              </a:rPr>
              <a:t>siguiente</a:t>
            </a:r>
            <a:r>
              <a:rPr lang="en-US" sz="2000" spc="22" dirty="0">
                <a:solidFill>
                  <a:srgbClr val="2676A4"/>
                </a:solidFill>
                <a:latin typeface="Quicksand Bold"/>
              </a:rPr>
              <a:t>, las </a:t>
            </a:r>
            <a:r>
              <a:rPr lang="en-US" sz="2000" spc="22" dirty="0" err="1">
                <a:solidFill>
                  <a:srgbClr val="2676A4"/>
                </a:solidFill>
                <a:latin typeface="Quicksand Bold"/>
              </a:rPr>
              <a:t>veces</a:t>
            </a:r>
            <a:r>
              <a:rPr lang="en-US" sz="2000" spc="22" dirty="0">
                <a:solidFill>
                  <a:srgbClr val="2676A4"/>
                </a:solidFill>
                <a:latin typeface="Quicksand Bold"/>
              </a:rPr>
              <a:t> que de </a:t>
            </a:r>
            <a:r>
              <a:rPr lang="en-US" sz="2000" spc="22" dirty="0" err="1">
                <a:solidFill>
                  <a:srgbClr val="2676A4"/>
                </a:solidFill>
                <a:latin typeface="Quicksand Bold"/>
              </a:rPr>
              <a:t>soleado</a:t>
            </a:r>
            <a:r>
              <a:rPr lang="en-US" sz="2000" spc="22" dirty="0">
                <a:solidFill>
                  <a:srgbClr val="2676A4"/>
                </a:solidFill>
                <a:latin typeface="Quicksand Bold"/>
              </a:rPr>
              <a:t> sea </a:t>
            </a:r>
            <a:r>
              <a:rPr lang="en-US" sz="2000" spc="22" dirty="0" err="1">
                <a:solidFill>
                  <a:srgbClr val="2676A4"/>
                </a:solidFill>
                <a:latin typeface="Quicksand Bold"/>
              </a:rPr>
              <a:t>nublado</a:t>
            </a:r>
            <a:r>
              <a:rPr lang="en-US" sz="2000" spc="22" dirty="0">
                <a:solidFill>
                  <a:srgbClr val="2676A4"/>
                </a:solidFill>
                <a:latin typeface="Quicksand Bold"/>
              </a:rPr>
              <a:t>, de </a:t>
            </a:r>
            <a:r>
              <a:rPr lang="en-US" sz="2000" spc="22" dirty="0" err="1">
                <a:solidFill>
                  <a:srgbClr val="2676A4"/>
                </a:solidFill>
                <a:latin typeface="Quicksand Bold"/>
              </a:rPr>
              <a:t>soleado</a:t>
            </a:r>
            <a:r>
              <a:rPr lang="en-US" sz="2000" spc="22" dirty="0">
                <a:solidFill>
                  <a:srgbClr val="2676A4"/>
                </a:solidFill>
                <a:latin typeface="Quicksand Bold"/>
              </a:rPr>
              <a:t> a </a:t>
            </a:r>
            <a:r>
              <a:rPr lang="en-US" sz="2000" spc="22" dirty="0" err="1">
                <a:solidFill>
                  <a:srgbClr val="2676A4"/>
                </a:solidFill>
                <a:latin typeface="Quicksand Bold"/>
              </a:rPr>
              <a:t>lluvioso</a:t>
            </a:r>
            <a:r>
              <a:rPr lang="en-US" sz="2000" spc="22" dirty="0">
                <a:solidFill>
                  <a:srgbClr val="2676A4"/>
                </a:solidFill>
                <a:latin typeface="Quicksand Bold"/>
              </a:rPr>
              <a:t> y </a:t>
            </a:r>
            <a:r>
              <a:rPr lang="en-US" sz="2000" spc="22" dirty="0" err="1">
                <a:solidFill>
                  <a:srgbClr val="2676A4"/>
                </a:solidFill>
                <a:latin typeface="Quicksand Bold"/>
              </a:rPr>
              <a:t>por</a:t>
            </a:r>
            <a:r>
              <a:rPr lang="en-US" sz="2000" spc="22" dirty="0">
                <a:solidFill>
                  <a:srgbClr val="2676A4"/>
                </a:solidFill>
                <a:latin typeface="Quicksand Bold"/>
              </a:rPr>
              <a:t> </a:t>
            </a:r>
            <a:r>
              <a:rPr lang="en-US" sz="2000" spc="22" dirty="0" err="1">
                <a:solidFill>
                  <a:srgbClr val="2676A4"/>
                </a:solidFill>
                <a:latin typeface="Quicksand Bold"/>
              </a:rPr>
              <a:t>último</a:t>
            </a:r>
            <a:r>
              <a:rPr lang="en-US" sz="2000" spc="22" dirty="0">
                <a:solidFill>
                  <a:srgbClr val="2676A4"/>
                </a:solidFill>
                <a:latin typeface="Quicksand Bold"/>
              </a:rPr>
              <a:t> de </a:t>
            </a:r>
            <a:r>
              <a:rPr lang="en-US" sz="2000" spc="22" dirty="0" err="1">
                <a:solidFill>
                  <a:srgbClr val="2676A4"/>
                </a:solidFill>
                <a:latin typeface="Quicksand Bold"/>
              </a:rPr>
              <a:t>soleado</a:t>
            </a:r>
            <a:r>
              <a:rPr lang="en-US" sz="2000" spc="22" dirty="0">
                <a:solidFill>
                  <a:srgbClr val="2676A4"/>
                </a:solidFill>
                <a:latin typeface="Quicksand Bold"/>
              </a:rPr>
              <a:t> a </a:t>
            </a:r>
            <a:r>
              <a:rPr lang="en-US" sz="2000" spc="22" dirty="0" err="1">
                <a:solidFill>
                  <a:srgbClr val="2676A4"/>
                </a:solidFill>
                <a:latin typeface="Quicksand Bold"/>
              </a:rPr>
              <a:t>tormenta</a:t>
            </a:r>
            <a:r>
              <a:rPr lang="en-US" sz="2000" spc="22" dirty="0">
                <a:solidFill>
                  <a:srgbClr val="2676A4"/>
                </a:solidFill>
                <a:latin typeface="Quicksand Bold"/>
              </a:rPr>
              <a:t> </a:t>
            </a:r>
            <a:r>
              <a:rPr lang="en-US" sz="2000" spc="22" dirty="0" err="1">
                <a:solidFill>
                  <a:srgbClr val="2676A4"/>
                </a:solidFill>
                <a:latin typeface="Quicksand Bold"/>
              </a:rPr>
              <a:t>utilizando</a:t>
            </a:r>
            <a:r>
              <a:rPr lang="en-US" sz="2000" spc="22" dirty="0">
                <a:solidFill>
                  <a:srgbClr val="2676A4"/>
                </a:solidFill>
                <a:latin typeface="Quicksand Bold"/>
              </a:rPr>
              <a:t> </a:t>
            </a:r>
            <a:r>
              <a:rPr lang="en-US" sz="2000" spc="22" dirty="0" err="1">
                <a:solidFill>
                  <a:srgbClr val="2676A4"/>
                </a:solidFill>
                <a:latin typeface="Quicksand Bold"/>
              </a:rPr>
              <a:t>métodos</a:t>
            </a:r>
            <a:r>
              <a:rPr lang="en-US" sz="2000" spc="22" dirty="0">
                <a:solidFill>
                  <a:srgbClr val="2676A4"/>
                </a:solidFill>
                <a:latin typeface="Quicksand Bold"/>
              </a:rPr>
              <a:t> de for &amp; if.</a:t>
            </a:r>
          </a:p>
          <a:p>
            <a:pPr>
              <a:lnSpc>
                <a:spcPts val="2320"/>
              </a:lnSpc>
              <a:spcBef>
                <a:spcPct val="0"/>
              </a:spcBef>
            </a:pPr>
            <a:endParaRPr lang="en-US" sz="2000" spc="22" dirty="0">
              <a:solidFill>
                <a:srgbClr val="2676A4"/>
              </a:solidFill>
              <a:latin typeface="Quicksand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12571594" y="2546037"/>
            <a:ext cx="6221469" cy="5194927"/>
          </a:xfrm>
          <a:custGeom>
            <a:avLst/>
            <a:gdLst/>
            <a:ahLst/>
            <a:cxnLst/>
            <a:rect l="l" t="t" r="r" b="b"/>
            <a:pathLst>
              <a:path w="6221469" h="5194927">
                <a:moveTo>
                  <a:pt x="0" y="0"/>
                </a:moveTo>
                <a:lnTo>
                  <a:pt x="6221469" y="0"/>
                </a:lnTo>
                <a:lnTo>
                  <a:pt x="6221469" y="5194926"/>
                </a:lnTo>
                <a:lnTo>
                  <a:pt x="0" y="519492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5032463"/>
            <a:ext cx="5498596" cy="4673807"/>
          </a:xfrm>
          <a:custGeom>
            <a:avLst/>
            <a:gdLst/>
            <a:ahLst/>
            <a:cxnLst/>
            <a:rect l="l" t="t" r="r" b="b"/>
            <a:pathLst>
              <a:path w="5498596" h="4673807">
                <a:moveTo>
                  <a:pt x="0" y="0"/>
                </a:moveTo>
                <a:lnTo>
                  <a:pt x="5498596" y="0"/>
                </a:lnTo>
                <a:lnTo>
                  <a:pt x="5498596" y="4673807"/>
                </a:lnTo>
                <a:lnTo>
                  <a:pt x="0" y="4673807"/>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98849" y="0"/>
            <a:ext cx="3640271" cy="3640271"/>
          </a:xfrm>
          <a:custGeom>
            <a:avLst/>
            <a:gdLst/>
            <a:ahLst/>
            <a:cxnLst/>
            <a:rect l="l" t="t" r="r" b="b"/>
            <a:pathLst>
              <a:path w="3640271" h="3640271">
                <a:moveTo>
                  <a:pt x="0" y="0"/>
                </a:moveTo>
                <a:lnTo>
                  <a:pt x="3640272" y="0"/>
                </a:lnTo>
                <a:lnTo>
                  <a:pt x="3640272" y="3640271"/>
                </a:lnTo>
                <a:lnTo>
                  <a:pt x="0" y="36402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3977663" y="825494"/>
            <a:ext cx="12058835" cy="9240162"/>
            <a:chOff x="0" y="0"/>
            <a:chExt cx="3175989" cy="2433623"/>
          </a:xfrm>
        </p:grpSpPr>
        <p:sp>
          <p:nvSpPr>
            <p:cNvPr id="6" name="Freeform 6"/>
            <p:cNvSpPr/>
            <p:nvPr/>
          </p:nvSpPr>
          <p:spPr>
            <a:xfrm>
              <a:off x="0" y="0"/>
              <a:ext cx="3175989" cy="2433623"/>
            </a:xfrm>
            <a:custGeom>
              <a:avLst/>
              <a:gdLst/>
              <a:ahLst/>
              <a:cxnLst/>
              <a:rect l="l" t="t" r="r" b="b"/>
              <a:pathLst>
                <a:path w="3175989" h="2433623">
                  <a:moveTo>
                    <a:pt x="22470" y="0"/>
                  </a:moveTo>
                  <a:lnTo>
                    <a:pt x="3153519" y="0"/>
                  </a:lnTo>
                  <a:cubicBezTo>
                    <a:pt x="3159479" y="0"/>
                    <a:pt x="3165194" y="2367"/>
                    <a:pt x="3169408" y="6581"/>
                  </a:cubicBezTo>
                  <a:cubicBezTo>
                    <a:pt x="3173622" y="10795"/>
                    <a:pt x="3175989" y="16511"/>
                    <a:pt x="3175989" y="22470"/>
                  </a:cubicBezTo>
                  <a:lnTo>
                    <a:pt x="3175989" y="2411152"/>
                  </a:lnTo>
                  <a:cubicBezTo>
                    <a:pt x="3175989" y="2423562"/>
                    <a:pt x="3165929" y="2433623"/>
                    <a:pt x="3153519" y="2433623"/>
                  </a:cubicBezTo>
                  <a:lnTo>
                    <a:pt x="22470" y="2433623"/>
                  </a:lnTo>
                  <a:cubicBezTo>
                    <a:pt x="16511" y="2433623"/>
                    <a:pt x="10795" y="2431255"/>
                    <a:pt x="6581" y="2427041"/>
                  </a:cubicBezTo>
                  <a:cubicBezTo>
                    <a:pt x="2367" y="2422827"/>
                    <a:pt x="0" y="2417112"/>
                    <a:pt x="0" y="2411152"/>
                  </a:cubicBezTo>
                  <a:lnTo>
                    <a:pt x="0" y="22470"/>
                  </a:lnTo>
                  <a:cubicBezTo>
                    <a:pt x="0" y="16511"/>
                    <a:pt x="2367" y="10795"/>
                    <a:pt x="6581" y="6581"/>
                  </a:cubicBezTo>
                  <a:cubicBezTo>
                    <a:pt x="10795" y="2367"/>
                    <a:pt x="16511" y="0"/>
                    <a:pt x="22470" y="0"/>
                  </a:cubicBezTo>
                  <a:close/>
                </a:path>
              </a:pathLst>
            </a:custGeom>
            <a:solidFill>
              <a:srgbClr val="FFFFFF"/>
            </a:solidFill>
            <a:ln w="57150" cap="rnd">
              <a:solidFill>
                <a:srgbClr val="CDEEFF"/>
              </a:solidFill>
              <a:prstDash val="solid"/>
              <a:round/>
            </a:ln>
          </p:spPr>
        </p:sp>
        <p:sp>
          <p:nvSpPr>
            <p:cNvPr id="7" name="TextBox 7"/>
            <p:cNvSpPr txBox="1"/>
            <p:nvPr/>
          </p:nvSpPr>
          <p:spPr>
            <a:xfrm>
              <a:off x="0" y="-28575"/>
              <a:ext cx="3175989" cy="2462198"/>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11" name="TextBox 11"/>
          <p:cNvSpPr txBox="1"/>
          <p:nvPr/>
        </p:nvSpPr>
        <p:spPr>
          <a:xfrm>
            <a:off x="5498596" y="2143568"/>
            <a:ext cx="8215360" cy="402470"/>
          </a:xfrm>
          <a:prstGeom prst="rect">
            <a:avLst/>
          </a:prstGeom>
        </p:spPr>
        <p:txBody>
          <a:bodyPr lIns="0" tIns="0" rIns="0" bIns="0" rtlCol="0" anchor="t">
            <a:spAutoFit/>
          </a:bodyPr>
          <a:lstStyle/>
          <a:p>
            <a:pPr marL="0" lvl="0" indent="0" algn="ctr">
              <a:lnSpc>
                <a:spcPts val="3440"/>
              </a:lnSpc>
              <a:spcBef>
                <a:spcPct val="0"/>
              </a:spcBef>
            </a:pPr>
            <a:endParaRPr/>
          </a:p>
        </p:txBody>
      </p:sp>
      <p:sp>
        <p:nvSpPr>
          <p:cNvPr id="15" name="CuadroTexto 14">
            <a:extLst>
              <a:ext uri="{FF2B5EF4-FFF2-40B4-BE49-F238E27FC236}">
                <a16:creationId xmlns:a16="http://schemas.microsoft.com/office/drawing/2014/main" id="{D928CAB8-147D-3053-6221-9A24BE636B27}"/>
              </a:ext>
            </a:extLst>
          </p:cNvPr>
          <p:cNvSpPr txBox="1"/>
          <p:nvPr/>
        </p:nvSpPr>
        <p:spPr>
          <a:xfrm>
            <a:off x="4547944" y="1233597"/>
            <a:ext cx="10918272" cy="1323439"/>
          </a:xfrm>
          <a:prstGeom prst="rect">
            <a:avLst/>
          </a:prstGeom>
          <a:noFill/>
        </p:spPr>
        <p:txBody>
          <a:bodyPr wrap="square">
            <a:spAutoFit/>
          </a:bodyPr>
          <a:lstStyle/>
          <a:p>
            <a:pPr algn="just"/>
            <a:r>
              <a:rPr lang="es-ES" sz="2000" dirty="0">
                <a:solidFill>
                  <a:srgbClr val="0070C0"/>
                </a:solidFill>
                <a:effectLst/>
                <a:latin typeface="Quicksand Bold" panose="020B0604020202020204" charset="0"/>
                <a:ea typeface="Meiryo" panose="020B0604030504040204" pitchFamily="34" charset="-128"/>
              </a:rPr>
              <a:t>Estos conteos se repiten 3 veces más para los cambios de estados restantes. En concreto lo que se hace es un ciclo en donde contamos las veces en que después del estado 0 exista otro estado 0; en donde después de un estado 0 se genere un estado 1, después de un estado 0 haya un estado 2 y de un estado 0 se encuentre un estado 3</a:t>
            </a:r>
            <a:endParaRPr lang="es-MX" sz="2000" dirty="0">
              <a:solidFill>
                <a:srgbClr val="0070C0"/>
              </a:solidFill>
              <a:latin typeface="Quicksand Bold" panose="020B0604020202020204" charset="0"/>
            </a:endParaRPr>
          </a:p>
        </p:txBody>
      </p:sp>
      <p:pic>
        <p:nvPicPr>
          <p:cNvPr id="16" name="Imagen 15">
            <a:extLst>
              <a:ext uri="{FF2B5EF4-FFF2-40B4-BE49-F238E27FC236}">
                <a16:creationId xmlns:a16="http://schemas.microsoft.com/office/drawing/2014/main" id="{57EF764D-F11A-0A39-E4A6-8B795DC62281}"/>
              </a:ext>
            </a:extLst>
          </p:cNvPr>
          <p:cNvPicPr>
            <a:picLocks noChangeAspect="1"/>
          </p:cNvPicPr>
          <p:nvPr/>
        </p:nvPicPr>
        <p:blipFill>
          <a:blip r:embed="rId8"/>
          <a:stretch>
            <a:fillRect/>
          </a:stretch>
        </p:blipFill>
        <p:spPr>
          <a:xfrm>
            <a:off x="4911410" y="2813208"/>
            <a:ext cx="9398927" cy="2335792"/>
          </a:xfrm>
          <a:prstGeom prst="rect">
            <a:avLst/>
          </a:prstGeom>
        </p:spPr>
      </p:pic>
      <p:pic>
        <p:nvPicPr>
          <p:cNvPr id="17" name="Imagen 16">
            <a:extLst>
              <a:ext uri="{FF2B5EF4-FFF2-40B4-BE49-F238E27FC236}">
                <a16:creationId xmlns:a16="http://schemas.microsoft.com/office/drawing/2014/main" id="{22D493D3-2B9C-375E-B8B8-8516186D3280}"/>
              </a:ext>
            </a:extLst>
          </p:cNvPr>
          <p:cNvPicPr>
            <a:picLocks noChangeAspect="1"/>
          </p:cNvPicPr>
          <p:nvPr/>
        </p:nvPicPr>
        <p:blipFill>
          <a:blip r:embed="rId9"/>
          <a:stretch>
            <a:fillRect/>
          </a:stretch>
        </p:blipFill>
        <p:spPr>
          <a:xfrm>
            <a:off x="4939118" y="5360814"/>
            <a:ext cx="9398927" cy="1987864"/>
          </a:xfrm>
          <a:prstGeom prst="rect">
            <a:avLst/>
          </a:prstGeom>
        </p:spPr>
      </p:pic>
      <p:pic>
        <p:nvPicPr>
          <p:cNvPr id="18" name="Imagen 17">
            <a:extLst>
              <a:ext uri="{FF2B5EF4-FFF2-40B4-BE49-F238E27FC236}">
                <a16:creationId xmlns:a16="http://schemas.microsoft.com/office/drawing/2014/main" id="{C23BEA6D-FED6-08F4-7927-1A4BE6AA7172}"/>
              </a:ext>
            </a:extLst>
          </p:cNvPr>
          <p:cNvPicPr>
            <a:picLocks noChangeAspect="1"/>
          </p:cNvPicPr>
          <p:nvPr/>
        </p:nvPicPr>
        <p:blipFill>
          <a:blip r:embed="rId10"/>
          <a:stretch>
            <a:fillRect/>
          </a:stretch>
        </p:blipFill>
        <p:spPr>
          <a:xfrm>
            <a:off x="4906813" y="7533093"/>
            <a:ext cx="9398926" cy="2173177"/>
          </a:xfrm>
          <a:prstGeom prst="rect">
            <a:avLst/>
          </a:prstGeom>
        </p:spPr>
      </p:pic>
    </p:spTree>
    <p:extLst>
      <p:ext uri="{BB962C8B-B14F-4D97-AF65-F5344CB8AC3E}">
        <p14:creationId xmlns:p14="http://schemas.microsoft.com/office/powerpoint/2010/main" val="831018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12571594" y="2546037"/>
            <a:ext cx="6221469" cy="5194927"/>
          </a:xfrm>
          <a:custGeom>
            <a:avLst/>
            <a:gdLst/>
            <a:ahLst/>
            <a:cxnLst/>
            <a:rect l="l" t="t" r="r" b="b"/>
            <a:pathLst>
              <a:path w="6221469" h="5194927">
                <a:moveTo>
                  <a:pt x="0" y="0"/>
                </a:moveTo>
                <a:lnTo>
                  <a:pt x="6221469" y="0"/>
                </a:lnTo>
                <a:lnTo>
                  <a:pt x="6221469" y="5194926"/>
                </a:lnTo>
                <a:lnTo>
                  <a:pt x="0" y="519492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5032463"/>
            <a:ext cx="5498596" cy="4673807"/>
          </a:xfrm>
          <a:custGeom>
            <a:avLst/>
            <a:gdLst/>
            <a:ahLst/>
            <a:cxnLst/>
            <a:rect l="l" t="t" r="r" b="b"/>
            <a:pathLst>
              <a:path w="5498596" h="4673807">
                <a:moveTo>
                  <a:pt x="0" y="0"/>
                </a:moveTo>
                <a:lnTo>
                  <a:pt x="5498596" y="0"/>
                </a:lnTo>
                <a:lnTo>
                  <a:pt x="5498596" y="4673807"/>
                </a:lnTo>
                <a:lnTo>
                  <a:pt x="0" y="4673807"/>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98849" y="0"/>
            <a:ext cx="3640271" cy="3640271"/>
          </a:xfrm>
          <a:custGeom>
            <a:avLst/>
            <a:gdLst/>
            <a:ahLst/>
            <a:cxnLst/>
            <a:rect l="l" t="t" r="r" b="b"/>
            <a:pathLst>
              <a:path w="3640271" h="3640271">
                <a:moveTo>
                  <a:pt x="0" y="0"/>
                </a:moveTo>
                <a:lnTo>
                  <a:pt x="3640272" y="0"/>
                </a:lnTo>
                <a:lnTo>
                  <a:pt x="3640272" y="3640271"/>
                </a:lnTo>
                <a:lnTo>
                  <a:pt x="0" y="36402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3977663" y="825494"/>
            <a:ext cx="12058835" cy="9240162"/>
            <a:chOff x="0" y="0"/>
            <a:chExt cx="3175989" cy="2433623"/>
          </a:xfrm>
        </p:grpSpPr>
        <p:sp>
          <p:nvSpPr>
            <p:cNvPr id="6" name="Freeform 6"/>
            <p:cNvSpPr/>
            <p:nvPr/>
          </p:nvSpPr>
          <p:spPr>
            <a:xfrm>
              <a:off x="0" y="0"/>
              <a:ext cx="3175989" cy="2433623"/>
            </a:xfrm>
            <a:custGeom>
              <a:avLst/>
              <a:gdLst/>
              <a:ahLst/>
              <a:cxnLst/>
              <a:rect l="l" t="t" r="r" b="b"/>
              <a:pathLst>
                <a:path w="3175989" h="2433623">
                  <a:moveTo>
                    <a:pt x="22470" y="0"/>
                  </a:moveTo>
                  <a:lnTo>
                    <a:pt x="3153519" y="0"/>
                  </a:lnTo>
                  <a:cubicBezTo>
                    <a:pt x="3159479" y="0"/>
                    <a:pt x="3165194" y="2367"/>
                    <a:pt x="3169408" y="6581"/>
                  </a:cubicBezTo>
                  <a:cubicBezTo>
                    <a:pt x="3173622" y="10795"/>
                    <a:pt x="3175989" y="16511"/>
                    <a:pt x="3175989" y="22470"/>
                  </a:cubicBezTo>
                  <a:lnTo>
                    <a:pt x="3175989" y="2411152"/>
                  </a:lnTo>
                  <a:cubicBezTo>
                    <a:pt x="3175989" y="2423562"/>
                    <a:pt x="3165929" y="2433623"/>
                    <a:pt x="3153519" y="2433623"/>
                  </a:cubicBezTo>
                  <a:lnTo>
                    <a:pt x="22470" y="2433623"/>
                  </a:lnTo>
                  <a:cubicBezTo>
                    <a:pt x="16511" y="2433623"/>
                    <a:pt x="10795" y="2431255"/>
                    <a:pt x="6581" y="2427041"/>
                  </a:cubicBezTo>
                  <a:cubicBezTo>
                    <a:pt x="2367" y="2422827"/>
                    <a:pt x="0" y="2417112"/>
                    <a:pt x="0" y="2411152"/>
                  </a:cubicBezTo>
                  <a:lnTo>
                    <a:pt x="0" y="22470"/>
                  </a:lnTo>
                  <a:cubicBezTo>
                    <a:pt x="0" y="16511"/>
                    <a:pt x="2367" y="10795"/>
                    <a:pt x="6581" y="6581"/>
                  </a:cubicBezTo>
                  <a:cubicBezTo>
                    <a:pt x="10795" y="2367"/>
                    <a:pt x="16511" y="0"/>
                    <a:pt x="22470" y="0"/>
                  </a:cubicBezTo>
                  <a:close/>
                </a:path>
              </a:pathLst>
            </a:custGeom>
            <a:solidFill>
              <a:srgbClr val="FFFFFF"/>
            </a:solidFill>
            <a:ln w="57150" cap="rnd">
              <a:solidFill>
                <a:srgbClr val="CDEEFF"/>
              </a:solidFill>
              <a:prstDash val="solid"/>
              <a:round/>
            </a:ln>
          </p:spPr>
        </p:sp>
        <p:sp>
          <p:nvSpPr>
            <p:cNvPr id="7" name="TextBox 7"/>
            <p:cNvSpPr txBox="1"/>
            <p:nvPr/>
          </p:nvSpPr>
          <p:spPr>
            <a:xfrm>
              <a:off x="0" y="-28575"/>
              <a:ext cx="3175989" cy="2462198"/>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8" name="Freeform 8"/>
          <p:cNvSpPr/>
          <p:nvPr/>
        </p:nvSpPr>
        <p:spPr>
          <a:xfrm>
            <a:off x="8348221" y="2763365"/>
            <a:ext cx="3297612" cy="876906"/>
          </a:xfrm>
          <a:custGeom>
            <a:avLst/>
            <a:gdLst/>
            <a:ahLst/>
            <a:cxnLst/>
            <a:rect l="l" t="t" r="r" b="b"/>
            <a:pathLst>
              <a:path w="3297612" h="876906">
                <a:moveTo>
                  <a:pt x="0" y="0"/>
                </a:moveTo>
                <a:lnTo>
                  <a:pt x="3297612" y="0"/>
                </a:lnTo>
                <a:lnTo>
                  <a:pt x="3297612" y="876906"/>
                </a:lnTo>
                <a:lnTo>
                  <a:pt x="0" y="876906"/>
                </a:lnTo>
                <a:lnTo>
                  <a:pt x="0" y="0"/>
                </a:lnTo>
                <a:close/>
              </a:path>
            </a:pathLst>
          </a:custGeom>
          <a:blipFill>
            <a:blip r:embed="rId8"/>
            <a:stretch>
              <a:fillRect b="-16107"/>
            </a:stretch>
          </a:blipFill>
        </p:spPr>
      </p:sp>
      <p:sp>
        <p:nvSpPr>
          <p:cNvPr id="9" name="Freeform 9"/>
          <p:cNvSpPr/>
          <p:nvPr/>
        </p:nvSpPr>
        <p:spPr>
          <a:xfrm>
            <a:off x="4695762" y="3851518"/>
            <a:ext cx="3033334" cy="5185648"/>
          </a:xfrm>
          <a:custGeom>
            <a:avLst/>
            <a:gdLst/>
            <a:ahLst/>
            <a:cxnLst/>
            <a:rect l="l" t="t" r="r" b="b"/>
            <a:pathLst>
              <a:path w="3033334" h="5185648">
                <a:moveTo>
                  <a:pt x="0" y="0"/>
                </a:moveTo>
                <a:lnTo>
                  <a:pt x="3033334" y="0"/>
                </a:lnTo>
                <a:lnTo>
                  <a:pt x="3033334" y="5185648"/>
                </a:lnTo>
                <a:lnTo>
                  <a:pt x="0" y="5185648"/>
                </a:lnTo>
                <a:lnTo>
                  <a:pt x="0" y="0"/>
                </a:lnTo>
                <a:close/>
              </a:path>
            </a:pathLst>
          </a:custGeom>
          <a:blipFill>
            <a:blip r:embed="rId9"/>
            <a:stretch>
              <a:fillRect r="-246531"/>
            </a:stretch>
          </a:blipFill>
        </p:spPr>
      </p:sp>
      <p:sp>
        <p:nvSpPr>
          <p:cNvPr id="10" name="Freeform 10"/>
          <p:cNvSpPr/>
          <p:nvPr/>
        </p:nvSpPr>
        <p:spPr>
          <a:xfrm>
            <a:off x="7989174" y="6444342"/>
            <a:ext cx="7874309" cy="2273165"/>
          </a:xfrm>
          <a:custGeom>
            <a:avLst/>
            <a:gdLst/>
            <a:ahLst/>
            <a:cxnLst/>
            <a:rect l="l" t="t" r="r" b="b"/>
            <a:pathLst>
              <a:path w="7874309" h="2273165">
                <a:moveTo>
                  <a:pt x="0" y="0"/>
                </a:moveTo>
                <a:lnTo>
                  <a:pt x="7874309" y="0"/>
                </a:lnTo>
                <a:lnTo>
                  <a:pt x="7874309" y="2273165"/>
                </a:lnTo>
                <a:lnTo>
                  <a:pt x="0" y="2273165"/>
                </a:lnTo>
                <a:lnTo>
                  <a:pt x="0" y="0"/>
                </a:lnTo>
                <a:close/>
              </a:path>
            </a:pathLst>
          </a:custGeom>
          <a:blipFill>
            <a:blip r:embed="rId10"/>
            <a:stretch>
              <a:fillRect/>
            </a:stretch>
          </a:blipFill>
        </p:spPr>
      </p:sp>
      <p:grpSp>
        <p:nvGrpSpPr>
          <p:cNvPr id="11" name="Group 11"/>
          <p:cNvGrpSpPr/>
          <p:nvPr/>
        </p:nvGrpSpPr>
        <p:grpSpPr>
          <a:xfrm>
            <a:off x="5776471" y="5032463"/>
            <a:ext cx="2571750" cy="826222"/>
            <a:chOff x="0" y="0"/>
            <a:chExt cx="3429000" cy="1101629"/>
          </a:xfrm>
        </p:grpSpPr>
        <p:sp>
          <p:nvSpPr>
            <p:cNvPr id="12" name="TextBox 12"/>
            <p:cNvSpPr txBox="1"/>
            <p:nvPr/>
          </p:nvSpPr>
          <p:spPr>
            <a:xfrm>
              <a:off x="0" y="705389"/>
              <a:ext cx="3429000" cy="396240"/>
            </a:xfrm>
            <a:prstGeom prst="rect">
              <a:avLst/>
            </a:prstGeom>
          </p:spPr>
          <p:txBody>
            <a:bodyPr lIns="0" tIns="0" rIns="0" bIns="0" rtlCol="0" anchor="t">
              <a:spAutoFit/>
            </a:bodyPr>
            <a:lstStyle/>
            <a:p>
              <a:pPr marL="0" lvl="0" indent="0" algn="ctr">
                <a:lnSpc>
                  <a:spcPts val="2520"/>
                </a:lnSpc>
                <a:spcBef>
                  <a:spcPct val="0"/>
                </a:spcBef>
              </a:pPr>
              <a:endParaRPr/>
            </a:p>
          </p:txBody>
        </p:sp>
        <p:sp>
          <p:nvSpPr>
            <p:cNvPr id="13" name="TextBox 13"/>
            <p:cNvSpPr txBox="1"/>
            <p:nvPr/>
          </p:nvSpPr>
          <p:spPr>
            <a:xfrm>
              <a:off x="0" y="-57150"/>
              <a:ext cx="3429000" cy="534670"/>
            </a:xfrm>
            <a:prstGeom prst="rect">
              <a:avLst/>
            </a:prstGeom>
          </p:spPr>
          <p:txBody>
            <a:bodyPr lIns="0" tIns="0" rIns="0" bIns="0" rtlCol="0" anchor="t">
              <a:spAutoFit/>
            </a:bodyPr>
            <a:lstStyle/>
            <a:p>
              <a:pPr marL="0" lvl="0" indent="0" algn="ctr">
                <a:lnSpc>
                  <a:spcPts val="3359"/>
                </a:lnSpc>
                <a:spcBef>
                  <a:spcPct val="0"/>
                </a:spcBef>
              </a:pPr>
              <a:endParaRPr/>
            </a:p>
          </p:txBody>
        </p:sp>
      </p:grpSp>
      <p:sp>
        <p:nvSpPr>
          <p:cNvPr id="14" name="TextBox 14"/>
          <p:cNvSpPr txBox="1"/>
          <p:nvPr/>
        </p:nvSpPr>
        <p:spPr>
          <a:xfrm>
            <a:off x="4318724" y="1451374"/>
            <a:ext cx="10790244" cy="2566831"/>
          </a:xfrm>
          <a:prstGeom prst="rect">
            <a:avLst/>
          </a:prstGeom>
        </p:spPr>
        <p:txBody>
          <a:bodyPr lIns="0" tIns="0" rIns="0" bIns="0" rtlCol="0" anchor="t">
            <a:spAutoFit/>
          </a:bodyPr>
          <a:lstStyle/>
          <a:p>
            <a:pPr algn="just">
              <a:lnSpc>
                <a:spcPts val="2949"/>
              </a:lnSpc>
            </a:pPr>
            <a:r>
              <a:rPr lang="en-US" sz="1953" spc="21" dirty="0">
                <a:solidFill>
                  <a:srgbClr val="2676A4"/>
                </a:solidFill>
                <a:latin typeface="Quicksand Bold"/>
              </a:rPr>
              <a:t>Una </a:t>
            </a:r>
            <a:r>
              <a:rPr lang="en-US" sz="1953" spc="21" dirty="0" err="1">
                <a:solidFill>
                  <a:srgbClr val="2676A4"/>
                </a:solidFill>
                <a:latin typeface="Quicksand Bold"/>
              </a:rPr>
              <a:t>vez</a:t>
            </a:r>
            <a:r>
              <a:rPr lang="en-US" sz="1953" spc="21" dirty="0">
                <a:solidFill>
                  <a:srgbClr val="2676A4"/>
                </a:solidFill>
                <a:latin typeface="Quicksand Bold"/>
              </a:rPr>
              <a:t> </a:t>
            </a:r>
            <a:r>
              <a:rPr lang="en-US" sz="1953" spc="21" dirty="0" err="1">
                <a:solidFill>
                  <a:srgbClr val="2676A4"/>
                </a:solidFill>
                <a:latin typeface="Quicksand Bold"/>
              </a:rPr>
              <a:t>compilados</a:t>
            </a:r>
            <a:r>
              <a:rPr lang="en-US" sz="1953" spc="21" dirty="0">
                <a:solidFill>
                  <a:srgbClr val="2676A4"/>
                </a:solidFill>
                <a:latin typeface="Quicksand Bold"/>
              </a:rPr>
              <a:t> </a:t>
            </a:r>
            <a:r>
              <a:rPr lang="en-US" sz="1953" spc="21" dirty="0" err="1">
                <a:solidFill>
                  <a:srgbClr val="2676A4"/>
                </a:solidFill>
                <a:latin typeface="Quicksand Bold"/>
              </a:rPr>
              <a:t>los</a:t>
            </a:r>
            <a:r>
              <a:rPr lang="en-US" sz="1953" spc="21" dirty="0">
                <a:solidFill>
                  <a:srgbClr val="2676A4"/>
                </a:solidFill>
                <a:latin typeface="Quicksand Bold"/>
              </a:rPr>
              <a:t> </a:t>
            </a:r>
            <a:r>
              <a:rPr lang="en-US" sz="1953" spc="21" dirty="0" err="1">
                <a:solidFill>
                  <a:srgbClr val="2676A4"/>
                </a:solidFill>
                <a:latin typeface="Quicksand Bold"/>
              </a:rPr>
              <a:t>bucles</a:t>
            </a:r>
            <a:r>
              <a:rPr lang="en-US" sz="1953" spc="21" dirty="0">
                <a:solidFill>
                  <a:srgbClr val="2676A4"/>
                </a:solidFill>
                <a:latin typeface="Quicksand Bold"/>
              </a:rPr>
              <a:t>, se </a:t>
            </a:r>
            <a:r>
              <a:rPr lang="en-US" sz="1953" spc="21" dirty="0" err="1">
                <a:solidFill>
                  <a:srgbClr val="2676A4"/>
                </a:solidFill>
                <a:latin typeface="Quicksand Bold"/>
              </a:rPr>
              <a:t>sacan</a:t>
            </a:r>
            <a:r>
              <a:rPr lang="en-US" sz="1953" spc="21" dirty="0">
                <a:solidFill>
                  <a:srgbClr val="2676A4"/>
                </a:solidFill>
                <a:latin typeface="Quicksand Bold"/>
              </a:rPr>
              <a:t> las </a:t>
            </a:r>
            <a:r>
              <a:rPr lang="en-US" sz="1953" spc="21" dirty="0" err="1">
                <a:solidFill>
                  <a:srgbClr val="2676A4"/>
                </a:solidFill>
                <a:latin typeface="Quicksand Bold"/>
              </a:rPr>
              <a:t>probabilidades</a:t>
            </a:r>
            <a:r>
              <a:rPr lang="en-US" sz="1953" spc="21" dirty="0">
                <a:solidFill>
                  <a:srgbClr val="2676A4"/>
                </a:solidFill>
                <a:latin typeface="Quicksand Bold"/>
              </a:rPr>
              <a:t>, </a:t>
            </a:r>
            <a:r>
              <a:rPr lang="en-US" sz="1953" spc="21" dirty="0" err="1">
                <a:solidFill>
                  <a:srgbClr val="2676A4"/>
                </a:solidFill>
                <a:latin typeface="Quicksand Bold"/>
              </a:rPr>
              <a:t>estas</a:t>
            </a:r>
            <a:r>
              <a:rPr lang="en-US" sz="1953" spc="21" dirty="0">
                <a:solidFill>
                  <a:srgbClr val="2676A4"/>
                </a:solidFill>
                <a:latin typeface="Quicksand Bold"/>
              </a:rPr>
              <a:t> se </a:t>
            </a:r>
            <a:r>
              <a:rPr lang="en-US" sz="1953" spc="21" dirty="0" err="1">
                <a:solidFill>
                  <a:srgbClr val="2676A4"/>
                </a:solidFill>
                <a:latin typeface="Quicksand Bold"/>
              </a:rPr>
              <a:t>realizan</a:t>
            </a:r>
            <a:r>
              <a:rPr lang="en-US" sz="1953" spc="21" dirty="0">
                <a:solidFill>
                  <a:srgbClr val="2676A4"/>
                </a:solidFill>
                <a:latin typeface="Quicksand Bold"/>
              </a:rPr>
              <a:t> </a:t>
            </a:r>
            <a:r>
              <a:rPr lang="en-US" sz="1953" spc="21" dirty="0" err="1">
                <a:solidFill>
                  <a:srgbClr val="2676A4"/>
                </a:solidFill>
                <a:latin typeface="Quicksand Bold"/>
              </a:rPr>
              <a:t>dividiendo</a:t>
            </a:r>
            <a:r>
              <a:rPr lang="en-US" sz="1953" spc="21" dirty="0">
                <a:solidFill>
                  <a:srgbClr val="2676A4"/>
                </a:solidFill>
                <a:latin typeface="Quicksand Bold"/>
              </a:rPr>
              <a:t> </a:t>
            </a:r>
            <a:r>
              <a:rPr lang="en-US" sz="1953" spc="21" dirty="0" err="1">
                <a:solidFill>
                  <a:srgbClr val="2676A4"/>
                </a:solidFill>
                <a:latin typeface="Quicksand Bold"/>
              </a:rPr>
              <a:t>el</a:t>
            </a:r>
            <a:r>
              <a:rPr lang="en-US" sz="1953" spc="21" dirty="0">
                <a:solidFill>
                  <a:srgbClr val="2676A4"/>
                </a:solidFill>
                <a:latin typeface="Quicksand Bold"/>
              </a:rPr>
              <a:t> </a:t>
            </a:r>
            <a:r>
              <a:rPr lang="en-US" sz="1953" spc="21" dirty="0" err="1">
                <a:solidFill>
                  <a:srgbClr val="2676A4"/>
                </a:solidFill>
                <a:latin typeface="Quicksand Bold"/>
              </a:rPr>
              <a:t>número</a:t>
            </a:r>
            <a:r>
              <a:rPr lang="en-US" sz="1953" spc="21" dirty="0">
                <a:solidFill>
                  <a:srgbClr val="2676A4"/>
                </a:solidFill>
                <a:latin typeface="Quicksand Bold"/>
              </a:rPr>
              <a:t> </a:t>
            </a:r>
            <a:r>
              <a:rPr lang="en-US" sz="1953" spc="21" dirty="0" err="1">
                <a:solidFill>
                  <a:srgbClr val="2676A4"/>
                </a:solidFill>
                <a:latin typeface="Quicksand Bold"/>
              </a:rPr>
              <a:t>contado</a:t>
            </a:r>
            <a:r>
              <a:rPr lang="en-US" sz="1953" spc="21" dirty="0">
                <a:solidFill>
                  <a:srgbClr val="2676A4"/>
                </a:solidFill>
                <a:latin typeface="Quicksand Bold"/>
              </a:rPr>
              <a:t> de </a:t>
            </a:r>
            <a:r>
              <a:rPr lang="en-US" sz="1953" spc="21" dirty="0" err="1">
                <a:solidFill>
                  <a:srgbClr val="2676A4"/>
                </a:solidFill>
                <a:latin typeface="Quicksand Bold"/>
              </a:rPr>
              <a:t>cada</a:t>
            </a:r>
            <a:r>
              <a:rPr lang="en-US" sz="1953" spc="21" dirty="0">
                <a:solidFill>
                  <a:srgbClr val="2676A4"/>
                </a:solidFill>
                <a:latin typeface="Quicksand Bold"/>
              </a:rPr>
              <a:t> uno entre </a:t>
            </a:r>
            <a:r>
              <a:rPr lang="en-US" sz="1953" spc="21" dirty="0" err="1">
                <a:solidFill>
                  <a:srgbClr val="2676A4"/>
                </a:solidFill>
                <a:latin typeface="Quicksand Bold"/>
              </a:rPr>
              <a:t>el</a:t>
            </a:r>
            <a:r>
              <a:rPr lang="en-US" sz="1953" spc="21" dirty="0">
                <a:solidFill>
                  <a:srgbClr val="2676A4"/>
                </a:solidFill>
                <a:latin typeface="Quicksand Bold"/>
              </a:rPr>
              <a:t> </a:t>
            </a:r>
            <a:r>
              <a:rPr lang="en-US" sz="1953" spc="21" dirty="0" err="1">
                <a:solidFill>
                  <a:srgbClr val="2676A4"/>
                </a:solidFill>
                <a:latin typeface="Quicksand Bold"/>
              </a:rPr>
              <a:t>número</a:t>
            </a:r>
            <a:r>
              <a:rPr lang="en-US" sz="1953" spc="21" dirty="0">
                <a:solidFill>
                  <a:srgbClr val="2676A4"/>
                </a:solidFill>
                <a:latin typeface="Quicksand Bold"/>
              </a:rPr>
              <a:t> total de </a:t>
            </a:r>
            <a:r>
              <a:rPr lang="en-US" sz="1953" spc="21" dirty="0" err="1">
                <a:solidFill>
                  <a:srgbClr val="2676A4"/>
                </a:solidFill>
                <a:latin typeface="Quicksand Bold"/>
              </a:rPr>
              <a:t>cada</a:t>
            </a:r>
            <a:r>
              <a:rPr lang="en-US" sz="1953" spc="21" dirty="0">
                <a:solidFill>
                  <a:srgbClr val="2676A4"/>
                </a:solidFill>
                <a:latin typeface="Quicksand Bold"/>
              </a:rPr>
              <a:t> </a:t>
            </a:r>
            <a:r>
              <a:rPr lang="en-US" sz="1953" spc="21" dirty="0" err="1">
                <a:solidFill>
                  <a:srgbClr val="2676A4"/>
                </a:solidFill>
                <a:latin typeface="Quicksand Bold"/>
              </a:rPr>
              <a:t>estado</a:t>
            </a:r>
            <a:r>
              <a:rPr lang="en-US" sz="1953" spc="21" dirty="0">
                <a:solidFill>
                  <a:srgbClr val="2676A4"/>
                </a:solidFill>
                <a:latin typeface="Quicksand Bold"/>
              </a:rPr>
              <a:t> </a:t>
            </a:r>
            <a:r>
              <a:rPr lang="en-US" sz="1953" spc="21" dirty="0" err="1">
                <a:solidFill>
                  <a:srgbClr val="2676A4"/>
                </a:solidFill>
                <a:latin typeface="Quicksand Bold"/>
              </a:rPr>
              <a:t>usando</a:t>
            </a:r>
            <a:r>
              <a:rPr lang="en-US" sz="1953" spc="21" dirty="0">
                <a:solidFill>
                  <a:srgbClr val="2676A4"/>
                </a:solidFill>
                <a:latin typeface="Quicksand Bold"/>
              </a:rPr>
              <a:t> la </a:t>
            </a:r>
            <a:r>
              <a:rPr lang="en-US" sz="1953" spc="21" dirty="0" err="1">
                <a:solidFill>
                  <a:srgbClr val="2676A4"/>
                </a:solidFill>
                <a:latin typeface="Quicksand Bold"/>
              </a:rPr>
              <a:t>siguiente</a:t>
            </a:r>
            <a:r>
              <a:rPr lang="en-US" sz="1953" spc="21" dirty="0">
                <a:solidFill>
                  <a:srgbClr val="2676A4"/>
                </a:solidFill>
                <a:latin typeface="Quicksand Bold"/>
              </a:rPr>
              <a:t> </a:t>
            </a:r>
            <a:r>
              <a:rPr lang="en-US" sz="1953" spc="21" dirty="0" err="1">
                <a:solidFill>
                  <a:srgbClr val="2676A4"/>
                </a:solidFill>
                <a:latin typeface="Quicksand Bold"/>
              </a:rPr>
              <a:t>fórmula</a:t>
            </a:r>
            <a:r>
              <a:rPr lang="en-US" sz="1953" spc="21" dirty="0">
                <a:solidFill>
                  <a:srgbClr val="2676A4"/>
                </a:solidFill>
                <a:latin typeface="Quicksand Bold"/>
              </a:rPr>
              <a:t> </a:t>
            </a:r>
            <a:r>
              <a:rPr lang="en-US" sz="1953" spc="21" dirty="0" err="1">
                <a:solidFill>
                  <a:srgbClr val="2676A4"/>
                </a:solidFill>
                <a:latin typeface="Quicksand Bold"/>
              </a:rPr>
              <a:t>matemática</a:t>
            </a:r>
            <a:r>
              <a:rPr lang="en-US" sz="1953" spc="21" dirty="0">
                <a:solidFill>
                  <a:srgbClr val="2676A4"/>
                </a:solidFill>
                <a:latin typeface="Quicksand Bold"/>
              </a:rPr>
              <a:t>: </a:t>
            </a:r>
          </a:p>
          <a:p>
            <a:pPr>
              <a:lnSpc>
                <a:spcPts val="2266"/>
              </a:lnSpc>
            </a:pPr>
            <a:endParaRPr lang="en-US" sz="1953" spc="21" dirty="0">
              <a:solidFill>
                <a:srgbClr val="2676A4"/>
              </a:solidFill>
              <a:latin typeface="Quicksand Bold"/>
            </a:endParaRPr>
          </a:p>
          <a:p>
            <a:pPr>
              <a:lnSpc>
                <a:spcPts val="2266"/>
              </a:lnSpc>
            </a:pPr>
            <a:endParaRPr lang="en-US" sz="1953" spc="21" dirty="0">
              <a:solidFill>
                <a:srgbClr val="2676A4"/>
              </a:solidFill>
              <a:latin typeface="Quicksand Bold"/>
            </a:endParaRPr>
          </a:p>
          <a:p>
            <a:pPr>
              <a:lnSpc>
                <a:spcPts val="2266"/>
              </a:lnSpc>
            </a:pPr>
            <a:endParaRPr lang="en-US" sz="1953" spc="21" dirty="0">
              <a:solidFill>
                <a:srgbClr val="2676A4"/>
              </a:solidFill>
              <a:latin typeface="Quicksand Bold"/>
            </a:endParaRPr>
          </a:p>
          <a:p>
            <a:pPr>
              <a:lnSpc>
                <a:spcPts val="2266"/>
              </a:lnSpc>
            </a:pPr>
            <a:endParaRPr lang="en-US" sz="1953" spc="21" dirty="0">
              <a:solidFill>
                <a:srgbClr val="2676A4"/>
              </a:solidFill>
              <a:latin typeface="Quicksand Bold"/>
            </a:endParaRPr>
          </a:p>
          <a:p>
            <a:pPr>
              <a:lnSpc>
                <a:spcPts val="2266"/>
              </a:lnSpc>
              <a:spcBef>
                <a:spcPct val="0"/>
              </a:spcBef>
            </a:pPr>
            <a:endParaRPr lang="en-US" sz="1953" spc="21" dirty="0">
              <a:solidFill>
                <a:srgbClr val="2676A4"/>
              </a:solidFill>
              <a:latin typeface="Quicksand Bold"/>
            </a:endParaRPr>
          </a:p>
        </p:txBody>
      </p:sp>
      <p:sp>
        <p:nvSpPr>
          <p:cNvPr id="15" name="TextBox 15"/>
          <p:cNvSpPr txBox="1"/>
          <p:nvPr/>
        </p:nvSpPr>
        <p:spPr>
          <a:xfrm>
            <a:off x="7989174" y="4200471"/>
            <a:ext cx="7693155" cy="1828907"/>
          </a:xfrm>
          <a:prstGeom prst="rect">
            <a:avLst/>
          </a:prstGeom>
        </p:spPr>
        <p:txBody>
          <a:bodyPr lIns="0" tIns="0" rIns="0" bIns="0" rtlCol="0" anchor="t">
            <a:spAutoFit/>
          </a:bodyPr>
          <a:lstStyle/>
          <a:p>
            <a:pPr>
              <a:lnSpc>
                <a:spcPts val="2467"/>
              </a:lnSpc>
            </a:pPr>
            <a:r>
              <a:rPr lang="en-US" sz="1542" spc="16" dirty="0">
                <a:solidFill>
                  <a:srgbClr val="2676A4"/>
                </a:solidFill>
                <a:latin typeface="Quicksand Bold"/>
              </a:rPr>
              <a:t>Para resolver </a:t>
            </a:r>
            <a:r>
              <a:rPr lang="en-US" sz="1542" spc="16" dirty="0" err="1">
                <a:solidFill>
                  <a:srgbClr val="2676A4"/>
                </a:solidFill>
                <a:latin typeface="Quicksand Bold"/>
              </a:rPr>
              <a:t>el</a:t>
            </a:r>
            <a:r>
              <a:rPr lang="en-US" sz="1542" spc="16" dirty="0">
                <a:solidFill>
                  <a:srgbClr val="2676A4"/>
                </a:solidFill>
                <a:latin typeface="Quicksand Bold"/>
              </a:rPr>
              <a:t> </a:t>
            </a:r>
            <a:r>
              <a:rPr lang="en-US" sz="1542" spc="16" dirty="0" err="1">
                <a:solidFill>
                  <a:srgbClr val="2676A4"/>
                </a:solidFill>
                <a:latin typeface="Quicksand Bold"/>
              </a:rPr>
              <a:t>problema</a:t>
            </a:r>
            <a:r>
              <a:rPr lang="en-US" sz="1542" spc="16" dirty="0">
                <a:solidFill>
                  <a:srgbClr val="2676A4"/>
                </a:solidFill>
                <a:latin typeface="Quicksand Bold"/>
              </a:rPr>
              <a:t> se </a:t>
            </a:r>
            <a:r>
              <a:rPr lang="en-US" sz="1542" spc="16" dirty="0" err="1">
                <a:solidFill>
                  <a:srgbClr val="2676A4"/>
                </a:solidFill>
                <a:latin typeface="Quicksand Bold"/>
              </a:rPr>
              <a:t>tuvieron</a:t>
            </a:r>
            <a:r>
              <a:rPr lang="en-US" sz="1542" spc="16" dirty="0">
                <a:solidFill>
                  <a:srgbClr val="2676A4"/>
                </a:solidFill>
                <a:latin typeface="Quicksand Bold"/>
              </a:rPr>
              <a:t> que </a:t>
            </a:r>
            <a:r>
              <a:rPr lang="en-US" sz="1542" spc="16" dirty="0" err="1">
                <a:solidFill>
                  <a:srgbClr val="2676A4"/>
                </a:solidFill>
                <a:latin typeface="Quicksand Bold"/>
              </a:rPr>
              <a:t>contar</a:t>
            </a:r>
            <a:r>
              <a:rPr lang="en-US" sz="1542" spc="16" dirty="0">
                <a:solidFill>
                  <a:srgbClr val="2676A4"/>
                </a:solidFill>
                <a:latin typeface="Quicksand Bold"/>
              </a:rPr>
              <a:t> </a:t>
            </a:r>
            <a:r>
              <a:rPr lang="en-US" sz="1542" spc="16" dirty="0" err="1">
                <a:solidFill>
                  <a:srgbClr val="2676A4"/>
                </a:solidFill>
                <a:latin typeface="Quicksand Bold"/>
              </a:rPr>
              <a:t>sistemáticamente</a:t>
            </a:r>
            <a:r>
              <a:rPr lang="en-US" sz="1542" spc="16" dirty="0">
                <a:solidFill>
                  <a:srgbClr val="2676A4"/>
                </a:solidFill>
                <a:latin typeface="Quicksand Bold"/>
              </a:rPr>
              <a:t> </a:t>
            </a:r>
            <a:r>
              <a:rPr lang="en-US" sz="1542" spc="16" dirty="0" err="1">
                <a:solidFill>
                  <a:srgbClr val="2676A4"/>
                </a:solidFill>
                <a:latin typeface="Quicksand Bold"/>
              </a:rPr>
              <a:t>cuantos</a:t>
            </a:r>
            <a:r>
              <a:rPr lang="en-US" sz="1542" spc="16" dirty="0">
                <a:solidFill>
                  <a:srgbClr val="2676A4"/>
                </a:solidFill>
                <a:latin typeface="Quicksand Bold"/>
              </a:rPr>
              <a:t> </a:t>
            </a:r>
            <a:r>
              <a:rPr lang="en-US" sz="1542" spc="16" dirty="0" err="1">
                <a:solidFill>
                  <a:srgbClr val="2676A4"/>
                </a:solidFill>
                <a:latin typeface="Quicksand Bold"/>
              </a:rPr>
              <a:t>estados</a:t>
            </a:r>
            <a:r>
              <a:rPr lang="en-US" sz="1542" spc="16" dirty="0">
                <a:solidFill>
                  <a:srgbClr val="2676A4"/>
                </a:solidFill>
                <a:latin typeface="Quicksand Bold"/>
              </a:rPr>
              <a:t> de </a:t>
            </a:r>
            <a:r>
              <a:rPr lang="en-US" sz="1542" spc="16" dirty="0" err="1">
                <a:solidFill>
                  <a:srgbClr val="2676A4"/>
                </a:solidFill>
                <a:latin typeface="Quicksand Bold"/>
              </a:rPr>
              <a:t>cada</a:t>
            </a:r>
            <a:r>
              <a:rPr lang="en-US" sz="1542" spc="16" dirty="0">
                <a:solidFill>
                  <a:srgbClr val="2676A4"/>
                </a:solidFill>
                <a:latin typeface="Quicksand Bold"/>
              </a:rPr>
              <a:t> uno </a:t>
            </a:r>
            <a:r>
              <a:rPr lang="en-US" sz="1542" spc="16" dirty="0" err="1">
                <a:solidFill>
                  <a:srgbClr val="2676A4"/>
                </a:solidFill>
                <a:latin typeface="Quicksand Bold"/>
              </a:rPr>
              <a:t>existen</a:t>
            </a:r>
            <a:r>
              <a:rPr lang="en-US" sz="1542" spc="16" dirty="0">
                <a:solidFill>
                  <a:srgbClr val="2676A4"/>
                </a:solidFill>
                <a:latin typeface="Quicksand Bold"/>
              </a:rPr>
              <a:t> </a:t>
            </a:r>
            <a:r>
              <a:rPr lang="en-US" sz="1542" spc="16" dirty="0" err="1">
                <a:solidFill>
                  <a:srgbClr val="2676A4"/>
                </a:solidFill>
                <a:latin typeface="Quicksand Bold"/>
              </a:rPr>
              <a:t>en</a:t>
            </a:r>
            <a:r>
              <a:rPr lang="en-US" sz="1542" spc="16" dirty="0">
                <a:solidFill>
                  <a:srgbClr val="2676A4"/>
                </a:solidFill>
                <a:latin typeface="Quicksand Bold"/>
              </a:rPr>
              <a:t> la </a:t>
            </a:r>
            <a:r>
              <a:rPr lang="en-US" sz="1542" spc="16" dirty="0" err="1">
                <a:solidFill>
                  <a:srgbClr val="2676A4"/>
                </a:solidFill>
                <a:latin typeface="Quicksand Bold"/>
              </a:rPr>
              <a:t>recopilación</a:t>
            </a:r>
            <a:r>
              <a:rPr lang="en-US" sz="1542" spc="16" dirty="0">
                <a:solidFill>
                  <a:srgbClr val="2676A4"/>
                </a:solidFill>
                <a:latin typeface="Quicksand Bold"/>
              </a:rPr>
              <a:t> </a:t>
            </a:r>
            <a:r>
              <a:rPr lang="en-US" sz="1542" spc="16" dirty="0" err="1">
                <a:solidFill>
                  <a:srgbClr val="2676A4"/>
                </a:solidFill>
                <a:latin typeface="Quicksand Bold"/>
              </a:rPr>
              <a:t>histórica</a:t>
            </a:r>
            <a:r>
              <a:rPr lang="en-US" sz="1542" spc="16" dirty="0">
                <a:solidFill>
                  <a:srgbClr val="2676A4"/>
                </a:solidFill>
                <a:latin typeface="Quicksand Bold"/>
              </a:rPr>
              <a:t>. En </a:t>
            </a:r>
            <a:r>
              <a:rPr lang="en-US" sz="1542" spc="16" dirty="0" err="1">
                <a:solidFill>
                  <a:srgbClr val="2676A4"/>
                </a:solidFill>
                <a:latin typeface="Quicksand Bold"/>
              </a:rPr>
              <a:t>el</a:t>
            </a:r>
            <a:r>
              <a:rPr lang="en-US" sz="1542" spc="16" dirty="0">
                <a:solidFill>
                  <a:srgbClr val="2676A4"/>
                </a:solidFill>
                <a:latin typeface="Quicksand Bold"/>
              </a:rPr>
              <a:t> </a:t>
            </a:r>
            <a:r>
              <a:rPr lang="en-US" sz="1542" spc="16" dirty="0" err="1">
                <a:solidFill>
                  <a:srgbClr val="2676A4"/>
                </a:solidFill>
                <a:latin typeface="Quicksand Bold"/>
              </a:rPr>
              <a:t>caso</a:t>
            </a:r>
            <a:r>
              <a:rPr lang="en-US" sz="1542" spc="16" dirty="0">
                <a:solidFill>
                  <a:srgbClr val="2676A4"/>
                </a:solidFill>
                <a:latin typeface="Quicksand Bold"/>
              </a:rPr>
              <a:t> del </a:t>
            </a:r>
            <a:r>
              <a:rPr lang="en-US" sz="1542" spc="16" dirty="0" err="1">
                <a:solidFill>
                  <a:srgbClr val="2676A4"/>
                </a:solidFill>
                <a:latin typeface="Quicksand Bold"/>
              </a:rPr>
              <a:t>estado</a:t>
            </a:r>
            <a:r>
              <a:rPr lang="en-US" sz="1542" spc="16" dirty="0">
                <a:solidFill>
                  <a:srgbClr val="2676A4"/>
                </a:solidFill>
                <a:latin typeface="Quicksand Bold"/>
              </a:rPr>
              <a:t> 0 se </a:t>
            </a:r>
            <a:r>
              <a:rPr lang="en-US" sz="1542" spc="16" dirty="0" err="1">
                <a:solidFill>
                  <a:srgbClr val="2676A4"/>
                </a:solidFill>
                <a:latin typeface="Quicksand Bold"/>
              </a:rPr>
              <a:t>encontraron</a:t>
            </a:r>
            <a:r>
              <a:rPr lang="en-US" sz="1542" spc="16" dirty="0">
                <a:solidFill>
                  <a:srgbClr val="2676A4"/>
                </a:solidFill>
                <a:latin typeface="Quicksand Bold"/>
              </a:rPr>
              <a:t> 90 </a:t>
            </a:r>
            <a:r>
              <a:rPr lang="en-US" sz="1542" spc="16" dirty="0" err="1">
                <a:solidFill>
                  <a:srgbClr val="2676A4"/>
                </a:solidFill>
                <a:latin typeface="Quicksand Bold"/>
              </a:rPr>
              <a:t>casualidades</a:t>
            </a:r>
            <a:r>
              <a:rPr lang="en-US" sz="1542" spc="16" dirty="0">
                <a:solidFill>
                  <a:srgbClr val="2676A4"/>
                </a:solidFill>
                <a:latin typeface="Quicksand Bold"/>
              </a:rPr>
              <a:t>, del </a:t>
            </a:r>
            <a:r>
              <a:rPr lang="en-US" sz="1542" spc="16" dirty="0" err="1">
                <a:solidFill>
                  <a:srgbClr val="2676A4"/>
                </a:solidFill>
                <a:latin typeface="Quicksand Bold"/>
              </a:rPr>
              <a:t>estado</a:t>
            </a:r>
            <a:r>
              <a:rPr lang="en-US" sz="1542" spc="16" dirty="0">
                <a:solidFill>
                  <a:srgbClr val="2676A4"/>
                </a:solidFill>
                <a:latin typeface="Quicksand Bold"/>
              </a:rPr>
              <a:t> 1 </a:t>
            </a:r>
            <a:r>
              <a:rPr lang="en-US" sz="1542" spc="16" dirty="0" err="1">
                <a:solidFill>
                  <a:srgbClr val="2676A4"/>
                </a:solidFill>
                <a:latin typeface="Quicksand Bold"/>
              </a:rPr>
              <a:t>el</a:t>
            </a:r>
            <a:r>
              <a:rPr lang="en-US" sz="1542" spc="16" dirty="0">
                <a:solidFill>
                  <a:srgbClr val="2676A4"/>
                </a:solidFill>
                <a:latin typeface="Quicksand Bold"/>
              </a:rPr>
              <a:t> total de </a:t>
            </a:r>
            <a:r>
              <a:rPr lang="en-US" sz="1542" spc="16" dirty="0" err="1">
                <a:solidFill>
                  <a:srgbClr val="2676A4"/>
                </a:solidFill>
                <a:latin typeface="Quicksand Bold"/>
              </a:rPr>
              <a:t>casualidades</a:t>
            </a:r>
            <a:r>
              <a:rPr lang="en-US" sz="1542" spc="16" dirty="0">
                <a:solidFill>
                  <a:srgbClr val="2676A4"/>
                </a:solidFill>
                <a:latin typeface="Quicksand Bold"/>
              </a:rPr>
              <a:t> </a:t>
            </a:r>
            <a:r>
              <a:rPr lang="en-US" sz="1542" spc="16" dirty="0" err="1">
                <a:solidFill>
                  <a:srgbClr val="2676A4"/>
                </a:solidFill>
                <a:latin typeface="Quicksand Bold"/>
              </a:rPr>
              <a:t>fueron</a:t>
            </a:r>
            <a:r>
              <a:rPr lang="en-US" sz="1542" spc="16" dirty="0">
                <a:solidFill>
                  <a:srgbClr val="2676A4"/>
                </a:solidFill>
                <a:latin typeface="Quicksand Bold"/>
              </a:rPr>
              <a:t> de 140, para </a:t>
            </a:r>
            <a:r>
              <a:rPr lang="en-US" sz="1542" spc="16" dirty="0" err="1">
                <a:solidFill>
                  <a:srgbClr val="2676A4"/>
                </a:solidFill>
                <a:latin typeface="Quicksand Bold"/>
              </a:rPr>
              <a:t>el</a:t>
            </a:r>
            <a:r>
              <a:rPr lang="en-US" sz="1542" spc="16" dirty="0">
                <a:solidFill>
                  <a:srgbClr val="2676A4"/>
                </a:solidFill>
                <a:latin typeface="Quicksand Bold"/>
              </a:rPr>
              <a:t> </a:t>
            </a:r>
            <a:r>
              <a:rPr lang="en-US" sz="1542" spc="16" dirty="0" err="1">
                <a:solidFill>
                  <a:srgbClr val="2676A4"/>
                </a:solidFill>
                <a:latin typeface="Quicksand Bold"/>
              </a:rPr>
              <a:t>estado</a:t>
            </a:r>
            <a:r>
              <a:rPr lang="en-US" sz="1542" spc="16" dirty="0">
                <a:solidFill>
                  <a:srgbClr val="2676A4"/>
                </a:solidFill>
                <a:latin typeface="Quicksand Bold"/>
              </a:rPr>
              <a:t> 2 </a:t>
            </a:r>
            <a:r>
              <a:rPr lang="en-US" sz="1542" spc="16" dirty="0" err="1">
                <a:solidFill>
                  <a:srgbClr val="2676A4"/>
                </a:solidFill>
                <a:latin typeface="Quicksand Bold"/>
              </a:rPr>
              <a:t>el</a:t>
            </a:r>
            <a:r>
              <a:rPr lang="en-US" sz="1542" spc="16" dirty="0">
                <a:solidFill>
                  <a:srgbClr val="2676A4"/>
                </a:solidFill>
                <a:latin typeface="Quicksand Bold"/>
              </a:rPr>
              <a:t> total de </a:t>
            </a:r>
            <a:r>
              <a:rPr lang="en-US" sz="1542" spc="16" dirty="0" err="1">
                <a:solidFill>
                  <a:srgbClr val="2676A4"/>
                </a:solidFill>
                <a:latin typeface="Quicksand Bold"/>
              </a:rPr>
              <a:t>casualidades</a:t>
            </a:r>
            <a:r>
              <a:rPr lang="en-US" sz="1542" spc="16" dirty="0">
                <a:solidFill>
                  <a:srgbClr val="2676A4"/>
                </a:solidFill>
                <a:latin typeface="Quicksand Bold"/>
              </a:rPr>
              <a:t> </a:t>
            </a:r>
            <a:r>
              <a:rPr lang="en-US" sz="1542" spc="16" dirty="0" err="1">
                <a:solidFill>
                  <a:srgbClr val="2676A4"/>
                </a:solidFill>
                <a:latin typeface="Quicksand Bold"/>
              </a:rPr>
              <a:t>fueron</a:t>
            </a:r>
            <a:r>
              <a:rPr lang="en-US" sz="1542" spc="16" dirty="0">
                <a:solidFill>
                  <a:srgbClr val="2676A4"/>
                </a:solidFill>
                <a:latin typeface="Quicksand Bold"/>
              </a:rPr>
              <a:t> 92, y para </a:t>
            </a:r>
            <a:r>
              <a:rPr lang="en-US" sz="1542" spc="16" dirty="0" err="1">
                <a:solidFill>
                  <a:srgbClr val="2676A4"/>
                </a:solidFill>
                <a:latin typeface="Quicksand Bold"/>
              </a:rPr>
              <a:t>el</a:t>
            </a:r>
            <a:r>
              <a:rPr lang="en-US" sz="1542" spc="16" dirty="0">
                <a:solidFill>
                  <a:srgbClr val="2676A4"/>
                </a:solidFill>
                <a:latin typeface="Quicksand Bold"/>
              </a:rPr>
              <a:t> </a:t>
            </a:r>
            <a:r>
              <a:rPr lang="en-US" sz="1542" spc="16" dirty="0" err="1">
                <a:solidFill>
                  <a:srgbClr val="2676A4"/>
                </a:solidFill>
                <a:latin typeface="Quicksand Bold"/>
              </a:rPr>
              <a:t>estado</a:t>
            </a:r>
            <a:r>
              <a:rPr lang="en-US" sz="1542" spc="16" dirty="0">
                <a:solidFill>
                  <a:srgbClr val="2676A4"/>
                </a:solidFill>
                <a:latin typeface="Quicksand Bold"/>
              </a:rPr>
              <a:t> 3 </a:t>
            </a:r>
            <a:r>
              <a:rPr lang="en-US" sz="1542" spc="16" dirty="0" err="1">
                <a:solidFill>
                  <a:srgbClr val="2676A4"/>
                </a:solidFill>
                <a:latin typeface="Quicksand Bold"/>
              </a:rPr>
              <a:t>el</a:t>
            </a:r>
            <a:r>
              <a:rPr lang="en-US" sz="1542" spc="16" dirty="0">
                <a:solidFill>
                  <a:srgbClr val="2676A4"/>
                </a:solidFill>
                <a:latin typeface="Quicksand Bold"/>
              </a:rPr>
              <a:t> total </a:t>
            </a:r>
            <a:r>
              <a:rPr lang="en-US" sz="1542" spc="16" dirty="0" err="1">
                <a:solidFill>
                  <a:srgbClr val="2676A4"/>
                </a:solidFill>
                <a:latin typeface="Quicksand Bold"/>
              </a:rPr>
              <a:t>fue</a:t>
            </a:r>
            <a:r>
              <a:rPr lang="en-US" sz="1542" spc="16" dirty="0">
                <a:solidFill>
                  <a:srgbClr val="2676A4"/>
                </a:solidFill>
                <a:latin typeface="Quicksand Bold"/>
              </a:rPr>
              <a:t> de 12, </a:t>
            </a:r>
            <a:r>
              <a:rPr lang="en-US" sz="1542" spc="16" dirty="0" err="1">
                <a:solidFill>
                  <a:srgbClr val="2676A4"/>
                </a:solidFill>
                <a:latin typeface="Quicksand Bold"/>
              </a:rPr>
              <a:t>sumando</a:t>
            </a:r>
            <a:r>
              <a:rPr lang="en-US" sz="1542" spc="16" dirty="0">
                <a:solidFill>
                  <a:srgbClr val="2676A4"/>
                </a:solidFill>
                <a:latin typeface="Quicksand Bold"/>
              </a:rPr>
              <a:t> </a:t>
            </a:r>
            <a:r>
              <a:rPr lang="en-US" sz="1542" spc="16" dirty="0" err="1">
                <a:solidFill>
                  <a:srgbClr val="2676A4"/>
                </a:solidFill>
                <a:latin typeface="Quicksand Bold"/>
              </a:rPr>
              <a:t>así</a:t>
            </a:r>
            <a:r>
              <a:rPr lang="en-US" sz="1542" spc="16" dirty="0">
                <a:solidFill>
                  <a:srgbClr val="2676A4"/>
                </a:solidFill>
                <a:latin typeface="Quicksand Bold"/>
              </a:rPr>
              <a:t> </a:t>
            </a:r>
            <a:r>
              <a:rPr lang="en-US" sz="1542" spc="16" dirty="0" err="1">
                <a:solidFill>
                  <a:srgbClr val="2676A4"/>
                </a:solidFill>
                <a:latin typeface="Quicksand Bold"/>
              </a:rPr>
              <a:t>los</a:t>
            </a:r>
            <a:r>
              <a:rPr lang="en-US" sz="1542" spc="16" dirty="0">
                <a:solidFill>
                  <a:srgbClr val="2676A4"/>
                </a:solidFill>
                <a:latin typeface="Quicksand Bold"/>
              </a:rPr>
              <a:t> 334 </a:t>
            </a:r>
            <a:r>
              <a:rPr lang="en-US" sz="1542" spc="16" dirty="0" err="1">
                <a:solidFill>
                  <a:srgbClr val="2676A4"/>
                </a:solidFill>
                <a:latin typeface="Quicksand Bold"/>
              </a:rPr>
              <a:t>datos</a:t>
            </a:r>
            <a:r>
              <a:rPr lang="en-US" sz="1542" spc="16" dirty="0">
                <a:solidFill>
                  <a:srgbClr val="2676A4"/>
                </a:solidFill>
                <a:latin typeface="Quicksand Bold"/>
              </a:rPr>
              <a:t> que </a:t>
            </a:r>
            <a:r>
              <a:rPr lang="en-US" sz="1542" spc="16" dirty="0" err="1">
                <a:solidFill>
                  <a:srgbClr val="2676A4"/>
                </a:solidFill>
                <a:latin typeface="Quicksand Bold"/>
              </a:rPr>
              <a:t>recopilamos</a:t>
            </a:r>
            <a:r>
              <a:rPr lang="en-US" sz="1542" spc="16" dirty="0">
                <a:solidFill>
                  <a:srgbClr val="2676A4"/>
                </a:solidFill>
                <a:latin typeface="Quicksand Bold"/>
              </a:rPr>
              <a:t> </a:t>
            </a:r>
            <a:r>
              <a:rPr lang="en-US" sz="1542" spc="16" dirty="0" err="1">
                <a:solidFill>
                  <a:srgbClr val="2676A4"/>
                </a:solidFill>
                <a:latin typeface="Quicksand Bold"/>
              </a:rPr>
              <a:t>inicialmente</a:t>
            </a:r>
            <a:r>
              <a:rPr lang="en-US" sz="1542" spc="16" dirty="0">
                <a:solidFill>
                  <a:srgbClr val="2676A4"/>
                </a:solidFill>
                <a:latin typeface="Quicksand Bold"/>
              </a:rPr>
              <a:t>.</a:t>
            </a:r>
          </a:p>
          <a:p>
            <a:pPr>
              <a:lnSpc>
                <a:spcPts val="2467"/>
              </a:lnSpc>
            </a:pPr>
            <a:endParaRPr lang="en-US" sz="1542" spc="16" dirty="0">
              <a:solidFill>
                <a:srgbClr val="2676A4"/>
              </a:solidFill>
              <a:latin typeface="Quicksand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12571594" y="2546037"/>
            <a:ext cx="6221469" cy="5194927"/>
          </a:xfrm>
          <a:custGeom>
            <a:avLst/>
            <a:gdLst/>
            <a:ahLst/>
            <a:cxnLst/>
            <a:rect l="l" t="t" r="r" b="b"/>
            <a:pathLst>
              <a:path w="6221469" h="5194927">
                <a:moveTo>
                  <a:pt x="0" y="0"/>
                </a:moveTo>
                <a:lnTo>
                  <a:pt x="6221469" y="0"/>
                </a:lnTo>
                <a:lnTo>
                  <a:pt x="6221469" y="5194926"/>
                </a:lnTo>
                <a:lnTo>
                  <a:pt x="0" y="519492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5032463"/>
            <a:ext cx="5498596" cy="4673807"/>
          </a:xfrm>
          <a:custGeom>
            <a:avLst/>
            <a:gdLst/>
            <a:ahLst/>
            <a:cxnLst/>
            <a:rect l="l" t="t" r="r" b="b"/>
            <a:pathLst>
              <a:path w="5498596" h="4673807">
                <a:moveTo>
                  <a:pt x="0" y="0"/>
                </a:moveTo>
                <a:lnTo>
                  <a:pt x="5498596" y="0"/>
                </a:lnTo>
                <a:lnTo>
                  <a:pt x="5498596" y="4673807"/>
                </a:lnTo>
                <a:lnTo>
                  <a:pt x="0" y="4673807"/>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98849" y="0"/>
            <a:ext cx="3640271" cy="3640271"/>
          </a:xfrm>
          <a:custGeom>
            <a:avLst/>
            <a:gdLst/>
            <a:ahLst/>
            <a:cxnLst/>
            <a:rect l="l" t="t" r="r" b="b"/>
            <a:pathLst>
              <a:path w="3640271" h="3640271">
                <a:moveTo>
                  <a:pt x="0" y="0"/>
                </a:moveTo>
                <a:lnTo>
                  <a:pt x="3640272" y="0"/>
                </a:lnTo>
                <a:lnTo>
                  <a:pt x="3640272" y="3640271"/>
                </a:lnTo>
                <a:lnTo>
                  <a:pt x="0" y="36402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3977663" y="825494"/>
            <a:ext cx="12058835" cy="9240162"/>
            <a:chOff x="0" y="0"/>
            <a:chExt cx="3175989" cy="2433623"/>
          </a:xfrm>
        </p:grpSpPr>
        <p:sp>
          <p:nvSpPr>
            <p:cNvPr id="6" name="Freeform 6"/>
            <p:cNvSpPr/>
            <p:nvPr/>
          </p:nvSpPr>
          <p:spPr>
            <a:xfrm>
              <a:off x="0" y="0"/>
              <a:ext cx="3175989" cy="2433623"/>
            </a:xfrm>
            <a:custGeom>
              <a:avLst/>
              <a:gdLst/>
              <a:ahLst/>
              <a:cxnLst/>
              <a:rect l="l" t="t" r="r" b="b"/>
              <a:pathLst>
                <a:path w="3175989" h="2433623">
                  <a:moveTo>
                    <a:pt x="22470" y="0"/>
                  </a:moveTo>
                  <a:lnTo>
                    <a:pt x="3153519" y="0"/>
                  </a:lnTo>
                  <a:cubicBezTo>
                    <a:pt x="3159479" y="0"/>
                    <a:pt x="3165194" y="2367"/>
                    <a:pt x="3169408" y="6581"/>
                  </a:cubicBezTo>
                  <a:cubicBezTo>
                    <a:pt x="3173622" y="10795"/>
                    <a:pt x="3175989" y="16511"/>
                    <a:pt x="3175989" y="22470"/>
                  </a:cubicBezTo>
                  <a:lnTo>
                    <a:pt x="3175989" y="2411152"/>
                  </a:lnTo>
                  <a:cubicBezTo>
                    <a:pt x="3175989" y="2423562"/>
                    <a:pt x="3165929" y="2433623"/>
                    <a:pt x="3153519" y="2433623"/>
                  </a:cubicBezTo>
                  <a:lnTo>
                    <a:pt x="22470" y="2433623"/>
                  </a:lnTo>
                  <a:cubicBezTo>
                    <a:pt x="16511" y="2433623"/>
                    <a:pt x="10795" y="2431255"/>
                    <a:pt x="6581" y="2427041"/>
                  </a:cubicBezTo>
                  <a:cubicBezTo>
                    <a:pt x="2367" y="2422827"/>
                    <a:pt x="0" y="2417112"/>
                    <a:pt x="0" y="2411152"/>
                  </a:cubicBezTo>
                  <a:lnTo>
                    <a:pt x="0" y="22470"/>
                  </a:lnTo>
                  <a:cubicBezTo>
                    <a:pt x="0" y="16511"/>
                    <a:pt x="2367" y="10795"/>
                    <a:pt x="6581" y="6581"/>
                  </a:cubicBezTo>
                  <a:cubicBezTo>
                    <a:pt x="10795" y="2367"/>
                    <a:pt x="16511" y="0"/>
                    <a:pt x="22470" y="0"/>
                  </a:cubicBezTo>
                  <a:close/>
                </a:path>
              </a:pathLst>
            </a:custGeom>
            <a:solidFill>
              <a:srgbClr val="FFFFFF"/>
            </a:solidFill>
            <a:ln w="57150" cap="rnd">
              <a:solidFill>
                <a:srgbClr val="CDEEFF"/>
              </a:solidFill>
              <a:prstDash val="solid"/>
              <a:round/>
            </a:ln>
          </p:spPr>
        </p:sp>
        <p:sp>
          <p:nvSpPr>
            <p:cNvPr id="7" name="TextBox 7"/>
            <p:cNvSpPr txBox="1"/>
            <p:nvPr/>
          </p:nvSpPr>
          <p:spPr>
            <a:xfrm>
              <a:off x="0" y="-28575"/>
              <a:ext cx="3175989" cy="2462198"/>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8" name="Freeform 8"/>
          <p:cNvSpPr/>
          <p:nvPr/>
        </p:nvSpPr>
        <p:spPr>
          <a:xfrm>
            <a:off x="6237869" y="3151827"/>
            <a:ext cx="7208563" cy="5642565"/>
          </a:xfrm>
          <a:custGeom>
            <a:avLst/>
            <a:gdLst/>
            <a:ahLst/>
            <a:cxnLst/>
            <a:rect l="l" t="t" r="r" b="b"/>
            <a:pathLst>
              <a:path w="7208563" h="5642565">
                <a:moveTo>
                  <a:pt x="0" y="0"/>
                </a:moveTo>
                <a:lnTo>
                  <a:pt x="7208563" y="0"/>
                </a:lnTo>
                <a:lnTo>
                  <a:pt x="7208563" y="5642564"/>
                </a:lnTo>
                <a:lnTo>
                  <a:pt x="0" y="5642564"/>
                </a:lnTo>
                <a:lnTo>
                  <a:pt x="0" y="0"/>
                </a:lnTo>
                <a:close/>
              </a:path>
            </a:pathLst>
          </a:custGeom>
          <a:blipFill>
            <a:blip r:embed="rId8"/>
            <a:stretch>
              <a:fillRect/>
            </a:stretch>
          </a:blipFill>
        </p:spPr>
      </p:sp>
      <p:grpSp>
        <p:nvGrpSpPr>
          <p:cNvPr id="9" name="Group 9"/>
          <p:cNvGrpSpPr/>
          <p:nvPr/>
        </p:nvGrpSpPr>
        <p:grpSpPr>
          <a:xfrm>
            <a:off x="5776471" y="5032463"/>
            <a:ext cx="2571750" cy="826222"/>
            <a:chOff x="0" y="0"/>
            <a:chExt cx="3429000" cy="1101629"/>
          </a:xfrm>
        </p:grpSpPr>
        <p:sp>
          <p:nvSpPr>
            <p:cNvPr id="10" name="TextBox 10"/>
            <p:cNvSpPr txBox="1"/>
            <p:nvPr/>
          </p:nvSpPr>
          <p:spPr>
            <a:xfrm>
              <a:off x="0" y="705389"/>
              <a:ext cx="3429000" cy="396240"/>
            </a:xfrm>
            <a:prstGeom prst="rect">
              <a:avLst/>
            </a:prstGeom>
          </p:spPr>
          <p:txBody>
            <a:bodyPr lIns="0" tIns="0" rIns="0" bIns="0" rtlCol="0" anchor="t">
              <a:spAutoFit/>
            </a:bodyPr>
            <a:lstStyle/>
            <a:p>
              <a:pPr marL="0" lvl="0" indent="0" algn="ctr">
                <a:lnSpc>
                  <a:spcPts val="2520"/>
                </a:lnSpc>
                <a:spcBef>
                  <a:spcPct val="0"/>
                </a:spcBef>
              </a:pPr>
              <a:endParaRPr/>
            </a:p>
          </p:txBody>
        </p:sp>
        <p:sp>
          <p:nvSpPr>
            <p:cNvPr id="11" name="TextBox 11"/>
            <p:cNvSpPr txBox="1"/>
            <p:nvPr/>
          </p:nvSpPr>
          <p:spPr>
            <a:xfrm>
              <a:off x="0" y="-57150"/>
              <a:ext cx="3429000" cy="534670"/>
            </a:xfrm>
            <a:prstGeom prst="rect">
              <a:avLst/>
            </a:prstGeom>
          </p:spPr>
          <p:txBody>
            <a:bodyPr lIns="0" tIns="0" rIns="0" bIns="0" rtlCol="0" anchor="t">
              <a:spAutoFit/>
            </a:bodyPr>
            <a:lstStyle/>
            <a:p>
              <a:pPr marL="0" lvl="0" indent="0" algn="ctr">
                <a:lnSpc>
                  <a:spcPts val="3359"/>
                </a:lnSpc>
                <a:spcBef>
                  <a:spcPct val="0"/>
                </a:spcBef>
              </a:pPr>
              <a:endParaRPr/>
            </a:p>
          </p:txBody>
        </p:sp>
      </p:grpSp>
      <p:sp>
        <p:nvSpPr>
          <p:cNvPr id="12" name="TextBox 12"/>
          <p:cNvSpPr txBox="1"/>
          <p:nvPr/>
        </p:nvSpPr>
        <p:spPr>
          <a:xfrm>
            <a:off x="4483653" y="1292864"/>
            <a:ext cx="11046854" cy="1549400"/>
          </a:xfrm>
          <a:prstGeom prst="rect">
            <a:avLst/>
          </a:prstGeom>
        </p:spPr>
        <p:txBody>
          <a:bodyPr lIns="0" tIns="0" rIns="0" bIns="0" rtlCol="0" anchor="t">
            <a:spAutoFit/>
          </a:bodyPr>
          <a:lstStyle/>
          <a:p>
            <a:pPr>
              <a:lnSpc>
                <a:spcPts val="3100"/>
              </a:lnSpc>
            </a:pPr>
            <a:r>
              <a:rPr lang="en-US" sz="2000" spc="22">
                <a:solidFill>
                  <a:srgbClr val="2676A4"/>
                </a:solidFill>
                <a:latin typeface="Quicksand Bold"/>
              </a:rPr>
              <a:t>Una vez se imprime la variable mc_p y se entregan sus resultados de probabilidad. La primera imagen son los resultados de la matriz en bruto, mientras en la segunda representa la </a:t>
            </a:r>
            <a:r>
              <a:rPr lang="en-US" sz="2000" u="sng" spc="22">
                <a:solidFill>
                  <a:srgbClr val="2676A4"/>
                </a:solidFill>
                <a:latin typeface="Quicksand Bold"/>
              </a:rPr>
              <a:t>tabla de transición:</a:t>
            </a:r>
          </a:p>
          <a:p>
            <a:pPr>
              <a:lnSpc>
                <a:spcPts val="3100"/>
              </a:lnSpc>
            </a:pPr>
            <a:endParaRPr lang="en-US" sz="2000" u="sng" spc="22">
              <a:solidFill>
                <a:srgbClr val="2676A4"/>
              </a:solidFill>
              <a:latin typeface="Quicksand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188220" y="740558"/>
            <a:ext cx="5812545" cy="3923468"/>
          </a:xfrm>
          <a:custGeom>
            <a:avLst/>
            <a:gdLst/>
            <a:ahLst/>
            <a:cxnLst/>
            <a:rect l="l" t="t" r="r" b="b"/>
            <a:pathLst>
              <a:path w="5812545" h="3923468">
                <a:moveTo>
                  <a:pt x="0" y="0"/>
                </a:moveTo>
                <a:lnTo>
                  <a:pt x="5812545" y="0"/>
                </a:lnTo>
                <a:lnTo>
                  <a:pt x="5812545" y="3923468"/>
                </a:lnTo>
                <a:lnTo>
                  <a:pt x="0" y="392346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2072284" y="5751512"/>
            <a:ext cx="5812545" cy="3923468"/>
          </a:xfrm>
          <a:custGeom>
            <a:avLst/>
            <a:gdLst/>
            <a:ahLst/>
            <a:cxnLst/>
            <a:rect l="l" t="t" r="r" b="b"/>
            <a:pathLst>
              <a:path w="5812545" h="3923468">
                <a:moveTo>
                  <a:pt x="0" y="0"/>
                </a:moveTo>
                <a:lnTo>
                  <a:pt x="5812545" y="0"/>
                </a:lnTo>
                <a:lnTo>
                  <a:pt x="5812545" y="3923468"/>
                </a:lnTo>
                <a:lnTo>
                  <a:pt x="0" y="392346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4476132" y="259538"/>
            <a:ext cx="2783168" cy="2783168"/>
          </a:xfrm>
          <a:custGeom>
            <a:avLst/>
            <a:gdLst/>
            <a:ahLst/>
            <a:cxnLst/>
            <a:rect l="l" t="t" r="r" b="b"/>
            <a:pathLst>
              <a:path w="2783168" h="2783168">
                <a:moveTo>
                  <a:pt x="0" y="0"/>
                </a:moveTo>
                <a:lnTo>
                  <a:pt x="2783168" y="0"/>
                </a:lnTo>
                <a:lnTo>
                  <a:pt x="2783168" y="2783168"/>
                </a:lnTo>
                <a:lnTo>
                  <a:pt x="0" y="27831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2693388" y="1115271"/>
            <a:ext cx="13687069" cy="8143029"/>
            <a:chOff x="0" y="0"/>
            <a:chExt cx="3604825" cy="2144666"/>
          </a:xfrm>
        </p:grpSpPr>
        <p:sp>
          <p:nvSpPr>
            <p:cNvPr id="6" name="Freeform 6"/>
            <p:cNvSpPr/>
            <p:nvPr/>
          </p:nvSpPr>
          <p:spPr>
            <a:xfrm>
              <a:off x="0" y="0"/>
              <a:ext cx="3604825" cy="2144666"/>
            </a:xfrm>
            <a:custGeom>
              <a:avLst/>
              <a:gdLst/>
              <a:ahLst/>
              <a:cxnLst/>
              <a:rect l="l" t="t" r="r" b="b"/>
              <a:pathLst>
                <a:path w="3604825" h="2144666">
                  <a:moveTo>
                    <a:pt x="19797" y="0"/>
                  </a:moveTo>
                  <a:lnTo>
                    <a:pt x="3585028" y="0"/>
                  </a:lnTo>
                  <a:cubicBezTo>
                    <a:pt x="3590278" y="0"/>
                    <a:pt x="3595314" y="2086"/>
                    <a:pt x="3599026" y="5798"/>
                  </a:cubicBezTo>
                  <a:cubicBezTo>
                    <a:pt x="3602739" y="9511"/>
                    <a:pt x="3604825" y="14547"/>
                    <a:pt x="3604825" y="19797"/>
                  </a:cubicBezTo>
                  <a:lnTo>
                    <a:pt x="3604825" y="2124869"/>
                  </a:lnTo>
                  <a:cubicBezTo>
                    <a:pt x="3604825" y="2130119"/>
                    <a:pt x="3602739" y="2135155"/>
                    <a:pt x="3599026" y="2138868"/>
                  </a:cubicBezTo>
                  <a:cubicBezTo>
                    <a:pt x="3595314" y="2142580"/>
                    <a:pt x="3590278" y="2144666"/>
                    <a:pt x="3585028" y="2144666"/>
                  </a:cubicBezTo>
                  <a:lnTo>
                    <a:pt x="19797" y="2144666"/>
                  </a:lnTo>
                  <a:cubicBezTo>
                    <a:pt x="14547" y="2144666"/>
                    <a:pt x="9511" y="2142580"/>
                    <a:pt x="5798" y="2138868"/>
                  </a:cubicBezTo>
                  <a:cubicBezTo>
                    <a:pt x="2086" y="2135155"/>
                    <a:pt x="0" y="2130119"/>
                    <a:pt x="0" y="2124869"/>
                  </a:cubicBezTo>
                  <a:lnTo>
                    <a:pt x="0" y="19797"/>
                  </a:lnTo>
                  <a:cubicBezTo>
                    <a:pt x="0" y="14547"/>
                    <a:pt x="2086" y="9511"/>
                    <a:pt x="5798" y="5798"/>
                  </a:cubicBezTo>
                  <a:cubicBezTo>
                    <a:pt x="9511" y="2086"/>
                    <a:pt x="14547" y="0"/>
                    <a:pt x="19797" y="0"/>
                  </a:cubicBezTo>
                  <a:close/>
                </a:path>
              </a:pathLst>
            </a:custGeom>
            <a:solidFill>
              <a:srgbClr val="FFFFFF"/>
            </a:solidFill>
            <a:ln w="57150" cap="rnd">
              <a:solidFill>
                <a:srgbClr val="CDEEFF"/>
              </a:solidFill>
              <a:prstDash val="solid"/>
              <a:round/>
            </a:ln>
          </p:spPr>
        </p:sp>
        <p:sp>
          <p:nvSpPr>
            <p:cNvPr id="7" name="TextBox 7"/>
            <p:cNvSpPr txBox="1"/>
            <p:nvPr/>
          </p:nvSpPr>
          <p:spPr>
            <a:xfrm>
              <a:off x="0" y="-28575"/>
              <a:ext cx="3604825" cy="2173241"/>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9" name="TextBox 9"/>
          <p:cNvSpPr txBox="1"/>
          <p:nvPr/>
        </p:nvSpPr>
        <p:spPr>
          <a:xfrm>
            <a:off x="3620573" y="1373079"/>
            <a:ext cx="12247143" cy="1179810"/>
          </a:xfrm>
          <a:prstGeom prst="rect">
            <a:avLst/>
          </a:prstGeom>
        </p:spPr>
        <p:txBody>
          <a:bodyPr lIns="0" tIns="0" rIns="0" bIns="0" rtlCol="0" anchor="t">
            <a:spAutoFit/>
          </a:bodyPr>
          <a:lstStyle/>
          <a:p>
            <a:pPr algn="just">
              <a:lnSpc>
                <a:spcPts val="2320"/>
              </a:lnSpc>
              <a:spcBef>
                <a:spcPct val="0"/>
              </a:spcBef>
            </a:pPr>
            <a:r>
              <a:rPr lang="es-ES" sz="2000" dirty="0">
                <a:solidFill>
                  <a:srgbClr val="0070C0"/>
                </a:solidFill>
                <a:effectLst/>
                <a:latin typeface="Quicksand Bold" panose="020B0604020202020204" charset="0"/>
                <a:ea typeface="Meiryo" panose="020B0604030504040204" pitchFamily="34" charset="-128"/>
                <a:cs typeface="Arial" panose="020B0604020202020204" pitchFamily="34" charset="0"/>
              </a:rPr>
              <a:t>Una vez generado los resultados podemos redondear los resultados para así crear la matriz que se usara para el proyecto a partir de la que se había diseñado al principio del proyecto. He aquí el resultado:</a:t>
            </a:r>
            <a:endParaRPr lang="es-MX" sz="2000" dirty="0">
              <a:solidFill>
                <a:srgbClr val="0070C0"/>
              </a:solidFill>
              <a:effectLst/>
              <a:latin typeface="Quicksand Bold" panose="020B0604020202020204" charset="0"/>
              <a:ea typeface="Meiryo" panose="020B0604030504040204" pitchFamily="34" charset="-128"/>
              <a:cs typeface="Arial" panose="020B0604020202020204" pitchFamily="34" charset="0"/>
            </a:endParaRPr>
          </a:p>
          <a:p>
            <a:pPr>
              <a:lnSpc>
                <a:spcPts val="2320"/>
              </a:lnSpc>
              <a:spcBef>
                <a:spcPct val="0"/>
              </a:spcBef>
            </a:pPr>
            <a:endParaRPr lang="en-US" sz="2000" spc="22" dirty="0">
              <a:solidFill>
                <a:srgbClr val="2676A4"/>
              </a:solidFill>
              <a:latin typeface="Quicksand Bold"/>
            </a:endParaRPr>
          </a:p>
        </p:txBody>
      </p:sp>
      <p:pic>
        <p:nvPicPr>
          <p:cNvPr id="10" name="Imagen 9">
            <a:extLst>
              <a:ext uri="{FF2B5EF4-FFF2-40B4-BE49-F238E27FC236}">
                <a16:creationId xmlns:a16="http://schemas.microsoft.com/office/drawing/2014/main" id="{3E58A47B-129B-3B5E-D9BE-5AD85279EDEC}"/>
              </a:ext>
            </a:extLst>
          </p:cNvPr>
          <p:cNvPicPr>
            <a:picLocks noChangeAspect="1"/>
          </p:cNvPicPr>
          <p:nvPr/>
        </p:nvPicPr>
        <p:blipFill>
          <a:blip r:embed="rId6"/>
          <a:stretch>
            <a:fillRect/>
          </a:stretch>
        </p:blipFill>
        <p:spPr>
          <a:xfrm>
            <a:off x="5917638" y="3005882"/>
            <a:ext cx="6496321" cy="2372012"/>
          </a:xfrm>
          <a:prstGeom prst="rect">
            <a:avLst/>
          </a:prstGeom>
        </p:spPr>
      </p:pic>
      <p:sp>
        <p:nvSpPr>
          <p:cNvPr id="12" name="CuadroTexto 11">
            <a:extLst>
              <a:ext uri="{FF2B5EF4-FFF2-40B4-BE49-F238E27FC236}">
                <a16:creationId xmlns:a16="http://schemas.microsoft.com/office/drawing/2014/main" id="{6AB548F4-3C95-65FC-ED0B-EB7CCB9BE0DF}"/>
              </a:ext>
            </a:extLst>
          </p:cNvPr>
          <p:cNvSpPr txBox="1"/>
          <p:nvPr/>
        </p:nvSpPr>
        <p:spPr>
          <a:xfrm>
            <a:off x="3050146" y="5411263"/>
            <a:ext cx="12247143" cy="1669688"/>
          </a:xfrm>
          <a:prstGeom prst="rect">
            <a:avLst/>
          </a:prstGeom>
          <a:noFill/>
        </p:spPr>
        <p:txBody>
          <a:bodyPr wrap="square">
            <a:spAutoFit/>
          </a:bodyPr>
          <a:lstStyle/>
          <a:p>
            <a:pPr algn="just"/>
            <a:r>
              <a:rPr lang="es-MX" sz="2050" dirty="0">
                <a:solidFill>
                  <a:srgbClr val="0070C0"/>
                </a:solidFill>
                <a:effectLst/>
                <a:latin typeface="Quicksand Bold" panose="020B0604020202020204" charset="0"/>
                <a:ea typeface="Times New Roman" panose="02020603050405020304" pitchFamily="18" charset="0"/>
              </a:rPr>
              <a:t>Por lo tanto, l</a:t>
            </a:r>
            <a:r>
              <a:rPr lang="es-MX" sz="2050" dirty="0">
                <a:solidFill>
                  <a:srgbClr val="0070C0"/>
                </a:solidFill>
                <a:latin typeface="Quicksand Bold" panose="020B0604020202020204" charset="0"/>
                <a:ea typeface="Times New Roman" panose="02020603050405020304" pitchFamily="18" charset="0"/>
              </a:rPr>
              <a:t>a matriz de transición se construye a partir de los conteos de cambios de estados. Por lo que la matriz de transición es de tamaño 4x4. Cada fila de la matriz representa el estado actual, y cada columna representa el estado siguiente. </a:t>
            </a:r>
          </a:p>
          <a:p>
            <a:pPr algn="just"/>
            <a:br>
              <a:rPr lang="es-MX" sz="2050" dirty="0">
                <a:effectLst/>
                <a:latin typeface="Quicksand Bold" panose="020B0604020202020204" charset="0"/>
                <a:ea typeface="Times New Roman" panose="02020603050405020304" pitchFamily="18" charset="0"/>
              </a:rPr>
            </a:br>
            <a:endParaRPr lang="es-MX" sz="2050" dirty="0">
              <a:effectLst/>
              <a:latin typeface="Quicksand Bold" panose="020B0604020202020204" charset="0"/>
              <a:ea typeface="Times New Roman" panose="02020603050405020304" pitchFamily="18" charset="0"/>
            </a:endParaRPr>
          </a:p>
        </p:txBody>
      </p:sp>
    </p:spTree>
    <p:extLst>
      <p:ext uri="{BB962C8B-B14F-4D97-AF65-F5344CB8AC3E}">
        <p14:creationId xmlns:p14="http://schemas.microsoft.com/office/powerpoint/2010/main" val="3250924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188220" y="740558"/>
            <a:ext cx="5812545" cy="3923468"/>
          </a:xfrm>
          <a:custGeom>
            <a:avLst/>
            <a:gdLst/>
            <a:ahLst/>
            <a:cxnLst/>
            <a:rect l="l" t="t" r="r" b="b"/>
            <a:pathLst>
              <a:path w="5812545" h="3923468">
                <a:moveTo>
                  <a:pt x="0" y="0"/>
                </a:moveTo>
                <a:lnTo>
                  <a:pt x="5812545" y="0"/>
                </a:lnTo>
                <a:lnTo>
                  <a:pt x="5812545" y="3923468"/>
                </a:lnTo>
                <a:lnTo>
                  <a:pt x="0" y="392346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2072284" y="5751512"/>
            <a:ext cx="5812545" cy="3923468"/>
          </a:xfrm>
          <a:custGeom>
            <a:avLst/>
            <a:gdLst/>
            <a:ahLst/>
            <a:cxnLst/>
            <a:rect l="l" t="t" r="r" b="b"/>
            <a:pathLst>
              <a:path w="5812545" h="3923468">
                <a:moveTo>
                  <a:pt x="0" y="0"/>
                </a:moveTo>
                <a:lnTo>
                  <a:pt x="5812545" y="0"/>
                </a:lnTo>
                <a:lnTo>
                  <a:pt x="5812545" y="3923468"/>
                </a:lnTo>
                <a:lnTo>
                  <a:pt x="0" y="392346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4476132" y="259538"/>
            <a:ext cx="2783168" cy="2783168"/>
          </a:xfrm>
          <a:custGeom>
            <a:avLst/>
            <a:gdLst/>
            <a:ahLst/>
            <a:cxnLst/>
            <a:rect l="l" t="t" r="r" b="b"/>
            <a:pathLst>
              <a:path w="2783168" h="2783168">
                <a:moveTo>
                  <a:pt x="0" y="0"/>
                </a:moveTo>
                <a:lnTo>
                  <a:pt x="2783168" y="0"/>
                </a:lnTo>
                <a:lnTo>
                  <a:pt x="2783168" y="2783168"/>
                </a:lnTo>
                <a:lnTo>
                  <a:pt x="0" y="27831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2693388" y="1115271"/>
            <a:ext cx="13687069" cy="8143029"/>
            <a:chOff x="0" y="0"/>
            <a:chExt cx="3604825" cy="2144666"/>
          </a:xfrm>
        </p:grpSpPr>
        <p:sp>
          <p:nvSpPr>
            <p:cNvPr id="6" name="Freeform 6"/>
            <p:cNvSpPr/>
            <p:nvPr/>
          </p:nvSpPr>
          <p:spPr>
            <a:xfrm>
              <a:off x="0" y="0"/>
              <a:ext cx="3604825" cy="2144666"/>
            </a:xfrm>
            <a:custGeom>
              <a:avLst/>
              <a:gdLst/>
              <a:ahLst/>
              <a:cxnLst/>
              <a:rect l="l" t="t" r="r" b="b"/>
              <a:pathLst>
                <a:path w="3604825" h="2144666">
                  <a:moveTo>
                    <a:pt x="19797" y="0"/>
                  </a:moveTo>
                  <a:lnTo>
                    <a:pt x="3585028" y="0"/>
                  </a:lnTo>
                  <a:cubicBezTo>
                    <a:pt x="3590278" y="0"/>
                    <a:pt x="3595314" y="2086"/>
                    <a:pt x="3599026" y="5798"/>
                  </a:cubicBezTo>
                  <a:cubicBezTo>
                    <a:pt x="3602739" y="9511"/>
                    <a:pt x="3604825" y="14547"/>
                    <a:pt x="3604825" y="19797"/>
                  </a:cubicBezTo>
                  <a:lnTo>
                    <a:pt x="3604825" y="2124869"/>
                  </a:lnTo>
                  <a:cubicBezTo>
                    <a:pt x="3604825" y="2130119"/>
                    <a:pt x="3602739" y="2135155"/>
                    <a:pt x="3599026" y="2138868"/>
                  </a:cubicBezTo>
                  <a:cubicBezTo>
                    <a:pt x="3595314" y="2142580"/>
                    <a:pt x="3590278" y="2144666"/>
                    <a:pt x="3585028" y="2144666"/>
                  </a:cubicBezTo>
                  <a:lnTo>
                    <a:pt x="19797" y="2144666"/>
                  </a:lnTo>
                  <a:cubicBezTo>
                    <a:pt x="14547" y="2144666"/>
                    <a:pt x="9511" y="2142580"/>
                    <a:pt x="5798" y="2138868"/>
                  </a:cubicBezTo>
                  <a:cubicBezTo>
                    <a:pt x="2086" y="2135155"/>
                    <a:pt x="0" y="2130119"/>
                    <a:pt x="0" y="2124869"/>
                  </a:cubicBezTo>
                  <a:lnTo>
                    <a:pt x="0" y="19797"/>
                  </a:lnTo>
                  <a:cubicBezTo>
                    <a:pt x="0" y="14547"/>
                    <a:pt x="2086" y="9511"/>
                    <a:pt x="5798" y="5798"/>
                  </a:cubicBezTo>
                  <a:cubicBezTo>
                    <a:pt x="9511" y="2086"/>
                    <a:pt x="14547" y="0"/>
                    <a:pt x="19797" y="0"/>
                  </a:cubicBezTo>
                  <a:close/>
                </a:path>
              </a:pathLst>
            </a:custGeom>
            <a:solidFill>
              <a:srgbClr val="FFFFFF"/>
            </a:solidFill>
            <a:ln w="57150" cap="rnd">
              <a:solidFill>
                <a:srgbClr val="CDEEFF"/>
              </a:solidFill>
              <a:prstDash val="solid"/>
              <a:round/>
            </a:ln>
          </p:spPr>
        </p:sp>
        <p:sp>
          <p:nvSpPr>
            <p:cNvPr id="7" name="TextBox 7"/>
            <p:cNvSpPr txBox="1"/>
            <p:nvPr/>
          </p:nvSpPr>
          <p:spPr>
            <a:xfrm>
              <a:off x="0" y="-28575"/>
              <a:ext cx="3604825" cy="2173241"/>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8" name="Freeform 8"/>
          <p:cNvSpPr/>
          <p:nvPr/>
        </p:nvSpPr>
        <p:spPr>
          <a:xfrm>
            <a:off x="3886293" y="2848501"/>
            <a:ext cx="11301259" cy="5806022"/>
          </a:xfrm>
          <a:custGeom>
            <a:avLst/>
            <a:gdLst/>
            <a:ahLst/>
            <a:cxnLst/>
            <a:rect l="l" t="t" r="r" b="b"/>
            <a:pathLst>
              <a:path w="11301259" h="5806022">
                <a:moveTo>
                  <a:pt x="0" y="0"/>
                </a:moveTo>
                <a:lnTo>
                  <a:pt x="11301259" y="0"/>
                </a:lnTo>
                <a:lnTo>
                  <a:pt x="11301259" y="5806022"/>
                </a:lnTo>
                <a:lnTo>
                  <a:pt x="0" y="5806022"/>
                </a:lnTo>
                <a:lnTo>
                  <a:pt x="0" y="0"/>
                </a:lnTo>
                <a:close/>
              </a:path>
            </a:pathLst>
          </a:custGeom>
          <a:blipFill>
            <a:blip r:embed="rId6"/>
            <a:stretch>
              <a:fillRect/>
            </a:stretch>
          </a:blipFill>
        </p:spPr>
      </p:sp>
      <p:sp>
        <p:nvSpPr>
          <p:cNvPr id="9" name="TextBox 9"/>
          <p:cNvSpPr txBox="1"/>
          <p:nvPr/>
        </p:nvSpPr>
        <p:spPr>
          <a:xfrm>
            <a:off x="3620573" y="1373079"/>
            <a:ext cx="12247143" cy="1474763"/>
          </a:xfrm>
          <a:prstGeom prst="rect">
            <a:avLst/>
          </a:prstGeom>
        </p:spPr>
        <p:txBody>
          <a:bodyPr lIns="0" tIns="0" rIns="0" bIns="0" rtlCol="0" anchor="t">
            <a:spAutoFit/>
          </a:bodyPr>
          <a:lstStyle/>
          <a:p>
            <a:pPr algn="just">
              <a:lnSpc>
                <a:spcPts val="2320"/>
              </a:lnSpc>
            </a:pPr>
            <a:r>
              <a:rPr lang="en-US" sz="2000" spc="22" dirty="0">
                <a:solidFill>
                  <a:srgbClr val="2676A4"/>
                </a:solidFill>
                <a:latin typeface="Quicksand Bold"/>
              </a:rPr>
              <a:t>Para </a:t>
            </a:r>
            <a:r>
              <a:rPr lang="en-US" sz="2000" spc="22" dirty="0" err="1">
                <a:solidFill>
                  <a:srgbClr val="2676A4"/>
                </a:solidFill>
                <a:latin typeface="Quicksand Bold"/>
              </a:rPr>
              <a:t>esto</a:t>
            </a:r>
            <a:r>
              <a:rPr lang="en-US" sz="2000" spc="22" dirty="0">
                <a:solidFill>
                  <a:srgbClr val="2676A4"/>
                </a:solidFill>
                <a:latin typeface="Quicksand Bold"/>
              </a:rPr>
              <a:t> de </a:t>
            </a:r>
            <a:r>
              <a:rPr lang="en-US" sz="2000" spc="22" dirty="0" err="1">
                <a:solidFill>
                  <a:srgbClr val="2676A4"/>
                </a:solidFill>
                <a:latin typeface="Quicksand Bold"/>
              </a:rPr>
              <a:t>debe</a:t>
            </a:r>
            <a:r>
              <a:rPr lang="en-US" sz="2000" spc="22" dirty="0">
                <a:solidFill>
                  <a:srgbClr val="2676A4"/>
                </a:solidFill>
                <a:latin typeface="Quicksand Bold"/>
              </a:rPr>
              <a:t> </a:t>
            </a:r>
            <a:r>
              <a:rPr lang="en-US" sz="2000" spc="22" dirty="0" err="1">
                <a:solidFill>
                  <a:srgbClr val="2676A4"/>
                </a:solidFill>
                <a:latin typeface="Quicksand Bold"/>
              </a:rPr>
              <a:t>una</a:t>
            </a:r>
            <a:r>
              <a:rPr lang="en-US" sz="2000" spc="22" dirty="0">
                <a:solidFill>
                  <a:srgbClr val="2676A4"/>
                </a:solidFill>
                <a:latin typeface="Quicksand Bold"/>
              </a:rPr>
              <a:t> </a:t>
            </a:r>
            <a:r>
              <a:rPr lang="en-US" sz="2000" spc="22" dirty="0" err="1">
                <a:solidFill>
                  <a:srgbClr val="2676A4"/>
                </a:solidFill>
                <a:latin typeface="Quicksand Bold"/>
              </a:rPr>
              <a:t>función</a:t>
            </a:r>
            <a:r>
              <a:rPr lang="en-US" sz="2000" spc="22" dirty="0">
                <a:solidFill>
                  <a:srgbClr val="2676A4"/>
                </a:solidFill>
                <a:latin typeface="Quicksand Bold"/>
              </a:rPr>
              <a:t> para </a:t>
            </a:r>
            <a:r>
              <a:rPr lang="en-US" sz="2000" spc="22" dirty="0" err="1">
                <a:solidFill>
                  <a:srgbClr val="2676A4"/>
                </a:solidFill>
                <a:latin typeface="Quicksand Bold"/>
              </a:rPr>
              <a:t>aleatoriamente</a:t>
            </a:r>
            <a:r>
              <a:rPr lang="en-US" sz="2000" spc="22" dirty="0">
                <a:solidFill>
                  <a:srgbClr val="2676A4"/>
                </a:solidFill>
                <a:latin typeface="Quicksand Bold"/>
              </a:rPr>
              <a:t> </a:t>
            </a:r>
            <a:r>
              <a:rPr lang="en-US" sz="2000" spc="22" dirty="0" err="1">
                <a:solidFill>
                  <a:srgbClr val="2676A4"/>
                </a:solidFill>
                <a:latin typeface="Quicksand Bold"/>
              </a:rPr>
              <a:t>calcular</a:t>
            </a:r>
            <a:r>
              <a:rPr lang="en-US" sz="2000" spc="22" dirty="0">
                <a:solidFill>
                  <a:srgbClr val="2676A4"/>
                </a:solidFill>
                <a:latin typeface="Quicksand Bold"/>
              </a:rPr>
              <a:t> un </a:t>
            </a:r>
            <a:r>
              <a:rPr lang="en-US" sz="2000" spc="22" dirty="0" err="1">
                <a:solidFill>
                  <a:srgbClr val="2676A4"/>
                </a:solidFill>
                <a:latin typeface="Quicksand Bold"/>
              </a:rPr>
              <a:t>estado</a:t>
            </a:r>
            <a:r>
              <a:rPr lang="en-US" sz="2000" spc="22" dirty="0">
                <a:solidFill>
                  <a:srgbClr val="2676A4"/>
                </a:solidFill>
                <a:latin typeface="Quicksand Bold"/>
              </a:rPr>
              <a:t> </a:t>
            </a:r>
            <a:r>
              <a:rPr lang="en-US" sz="2000" spc="22" dirty="0" err="1">
                <a:solidFill>
                  <a:srgbClr val="2676A4"/>
                </a:solidFill>
                <a:latin typeface="Quicksand Bold"/>
              </a:rPr>
              <a:t>dependiendo</a:t>
            </a:r>
            <a:r>
              <a:rPr lang="en-US" sz="2000" spc="22" dirty="0">
                <a:solidFill>
                  <a:srgbClr val="2676A4"/>
                </a:solidFill>
                <a:latin typeface="Quicksand Bold"/>
              </a:rPr>
              <a:t> del </a:t>
            </a:r>
            <a:r>
              <a:rPr lang="en-US" sz="2000" spc="22" dirty="0" err="1">
                <a:solidFill>
                  <a:srgbClr val="2676A4"/>
                </a:solidFill>
                <a:latin typeface="Quicksand Bold"/>
              </a:rPr>
              <a:t>estado</a:t>
            </a:r>
            <a:r>
              <a:rPr lang="en-US" sz="2000" spc="22" dirty="0">
                <a:solidFill>
                  <a:srgbClr val="2676A4"/>
                </a:solidFill>
                <a:latin typeface="Quicksand Bold"/>
              </a:rPr>
              <a:t> anterior, para </a:t>
            </a:r>
            <a:r>
              <a:rPr lang="en-US" sz="2000" spc="22" dirty="0" err="1">
                <a:solidFill>
                  <a:srgbClr val="2676A4"/>
                </a:solidFill>
                <a:latin typeface="Quicksand Bold"/>
              </a:rPr>
              <a:t>así</a:t>
            </a:r>
            <a:r>
              <a:rPr lang="en-US" sz="2000" spc="22" dirty="0">
                <a:solidFill>
                  <a:srgbClr val="2676A4"/>
                </a:solidFill>
                <a:latin typeface="Quicksand Bold"/>
              </a:rPr>
              <a:t> al </a:t>
            </a:r>
            <a:r>
              <a:rPr lang="en-US" sz="2000" spc="22" dirty="0" err="1">
                <a:solidFill>
                  <a:srgbClr val="2676A4"/>
                </a:solidFill>
                <a:latin typeface="Quicksand Bold"/>
              </a:rPr>
              <a:t>haber</a:t>
            </a:r>
            <a:r>
              <a:rPr lang="en-US" sz="2000" spc="22" dirty="0">
                <a:solidFill>
                  <a:srgbClr val="2676A4"/>
                </a:solidFill>
                <a:latin typeface="Quicksand Bold"/>
              </a:rPr>
              <a:t> </a:t>
            </a:r>
            <a:r>
              <a:rPr lang="en-US" sz="2000" spc="22" dirty="0" err="1">
                <a:solidFill>
                  <a:srgbClr val="2676A4"/>
                </a:solidFill>
                <a:latin typeface="Quicksand Bold"/>
              </a:rPr>
              <a:t>creado</a:t>
            </a:r>
            <a:r>
              <a:rPr lang="en-US" sz="2000" spc="22" dirty="0">
                <a:solidFill>
                  <a:srgbClr val="2676A4"/>
                </a:solidFill>
                <a:latin typeface="Quicksand Bold"/>
              </a:rPr>
              <a:t> </a:t>
            </a:r>
            <a:r>
              <a:rPr lang="en-US" sz="2000" spc="22" dirty="0" err="1">
                <a:solidFill>
                  <a:srgbClr val="2676A4"/>
                </a:solidFill>
                <a:latin typeface="Quicksand Bold"/>
              </a:rPr>
              <a:t>una</a:t>
            </a:r>
            <a:r>
              <a:rPr lang="en-US" sz="2000" spc="22" dirty="0">
                <a:solidFill>
                  <a:srgbClr val="2676A4"/>
                </a:solidFill>
                <a:latin typeface="Quicksand Bold"/>
              </a:rPr>
              <a:t> </a:t>
            </a:r>
            <a:r>
              <a:rPr lang="en-US" sz="2000" spc="22" dirty="0" err="1">
                <a:solidFill>
                  <a:srgbClr val="2676A4"/>
                </a:solidFill>
                <a:latin typeface="Quicksand Bold"/>
              </a:rPr>
              <a:t>función</a:t>
            </a:r>
            <a:r>
              <a:rPr lang="en-US" sz="2000" spc="22" dirty="0">
                <a:solidFill>
                  <a:srgbClr val="2676A4"/>
                </a:solidFill>
                <a:latin typeface="Quicksand Bold"/>
              </a:rPr>
              <a:t> para </a:t>
            </a:r>
            <a:r>
              <a:rPr lang="en-US" sz="2000" spc="22" dirty="0" err="1">
                <a:solidFill>
                  <a:srgbClr val="2676A4"/>
                </a:solidFill>
                <a:latin typeface="Quicksand Bold"/>
              </a:rPr>
              <a:t>aleatoriamente</a:t>
            </a:r>
            <a:r>
              <a:rPr lang="en-US" sz="2000" spc="22" dirty="0">
                <a:solidFill>
                  <a:srgbClr val="2676A4"/>
                </a:solidFill>
                <a:latin typeface="Quicksand Bold"/>
              </a:rPr>
              <a:t> </a:t>
            </a:r>
            <a:r>
              <a:rPr lang="en-US" sz="2000" spc="22" dirty="0" err="1">
                <a:solidFill>
                  <a:srgbClr val="2676A4"/>
                </a:solidFill>
                <a:latin typeface="Quicksand Bold"/>
              </a:rPr>
              <a:t>elegir</a:t>
            </a:r>
            <a:r>
              <a:rPr lang="en-US" sz="2000" spc="22" dirty="0">
                <a:solidFill>
                  <a:srgbClr val="2676A4"/>
                </a:solidFill>
                <a:latin typeface="Quicksand Bold"/>
              </a:rPr>
              <a:t> con las </a:t>
            </a:r>
            <a:r>
              <a:rPr lang="en-US" sz="2000" spc="22" dirty="0" err="1">
                <a:solidFill>
                  <a:srgbClr val="2676A4"/>
                </a:solidFill>
                <a:latin typeface="Quicksand Bold"/>
              </a:rPr>
              <a:t>probabilidades</a:t>
            </a:r>
            <a:r>
              <a:rPr lang="en-US" sz="2000" spc="22" dirty="0">
                <a:solidFill>
                  <a:srgbClr val="2676A4"/>
                </a:solidFill>
                <a:latin typeface="Quicksand Bold"/>
              </a:rPr>
              <a:t> </a:t>
            </a:r>
            <a:r>
              <a:rPr lang="en-US" sz="2000" spc="22" dirty="0" err="1">
                <a:solidFill>
                  <a:srgbClr val="2676A4"/>
                </a:solidFill>
                <a:latin typeface="Quicksand Bold"/>
              </a:rPr>
              <a:t>cargadas</a:t>
            </a:r>
            <a:r>
              <a:rPr lang="en-US" sz="2000" spc="22" dirty="0">
                <a:solidFill>
                  <a:srgbClr val="2676A4"/>
                </a:solidFill>
                <a:latin typeface="Quicksand Bold"/>
              </a:rPr>
              <a:t>, </a:t>
            </a:r>
            <a:r>
              <a:rPr lang="en-US" sz="2000" spc="22" dirty="0" err="1">
                <a:solidFill>
                  <a:srgbClr val="2676A4"/>
                </a:solidFill>
                <a:latin typeface="Quicksand Bold"/>
              </a:rPr>
              <a:t>entonces</a:t>
            </a:r>
            <a:r>
              <a:rPr lang="en-US" sz="2000" spc="22" dirty="0">
                <a:solidFill>
                  <a:srgbClr val="2676A4"/>
                </a:solidFill>
                <a:latin typeface="Quicksand Bold"/>
              </a:rPr>
              <a:t> con </a:t>
            </a:r>
            <a:r>
              <a:rPr lang="en-US" sz="2000" spc="22" dirty="0" err="1">
                <a:solidFill>
                  <a:srgbClr val="2676A4"/>
                </a:solidFill>
                <a:latin typeface="Quicksand Bold"/>
              </a:rPr>
              <a:t>esto</a:t>
            </a:r>
            <a:r>
              <a:rPr lang="en-US" sz="2000" spc="22" dirty="0">
                <a:solidFill>
                  <a:srgbClr val="2676A4"/>
                </a:solidFill>
                <a:latin typeface="Quicksand Bold"/>
              </a:rPr>
              <a:t> se </a:t>
            </a:r>
            <a:r>
              <a:rPr lang="en-US" sz="2000" spc="22" dirty="0" err="1">
                <a:solidFill>
                  <a:srgbClr val="2676A4"/>
                </a:solidFill>
                <a:latin typeface="Quicksand Bold"/>
              </a:rPr>
              <a:t>estima</a:t>
            </a:r>
            <a:r>
              <a:rPr lang="en-US" sz="2000" spc="22" dirty="0">
                <a:solidFill>
                  <a:srgbClr val="2676A4"/>
                </a:solidFill>
                <a:latin typeface="Quicksand Bold"/>
              </a:rPr>
              <a:t> </a:t>
            </a:r>
            <a:r>
              <a:rPr lang="en-US" sz="2000" spc="22" dirty="0" err="1">
                <a:solidFill>
                  <a:srgbClr val="2676A4"/>
                </a:solidFill>
                <a:latin typeface="Quicksand Bold"/>
              </a:rPr>
              <a:t>el</a:t>
            </a:r>
            <a:r>
              <a:rPr lang="en-US" sz="2000" spc="22" dirty="0">
                <a:solidFill>
                  <a:srgbClr val="2676A4"/>
                </a:solidFill>
                <a:latin typeface="Quicksand Bold"/>
              </a:rPr>
              <a:t> </a:t>
            </a:r>
            <a:r>
              <a:rPr lang="en-US" sz="2000" spc="22" dirty="0" err="1">
                <a:solidFill>
                  <a:srgbClr val="2676A4"/>
                </a:solidFill>
                <a:latin typeface="Quicksand Bold"/>
              </a:rPr>
              <a:t>clima</a:t>
            </a:r>
            <a:r>
              <a:rPr lang="en-US" sz="2000" spc="22" dirty="0">
                <a:solidFill>
                  <a:srgbClr val="2676A4"/>
                </a:solidFill>
                <a:latin typeface="Quicksand Bold"/>
              </a:rPr>
              <a:t> del </a:t>
            </a:r>
            <a:r>
              <a:rPr lang="en-US" sz="2000" spc="22" dirty="0" err="1">
                <a:solidFill>
                  <a:srgbClr val="2676A4"/>
                </a:solidFill>
                <a:latin typeface="Quicksand Bold"/>
              </a:rPr>
              <a:t>siguiente</a:t>
            </a:r>
            <a:r>
              <a:rPr lang="en-US" sz="2000" spc="22" dirty="0">
                <a:solidFill>
                  <a:srgbClr val="2676A4"/>
                </a:solidFill>
                <a:latin typeface="Quicksand Bold"/>
              </a:rPr>
              <a:t> día, </a:t>
            </a:r>
            <a:r>
              <a:rPr lang="en-US" sz="2000" spc="22" dirty="0" err="1">
                <a:solidFill>
                  <a:srgbClr val="2676A4"/>
                </a:solidFill>
                <a:latin typeface="Quicksand Bold"/>
              </a:rPr>
              <a:t>el</a:t>
            </a:r>
            <a:r>
              <a:rPr lang="en-US" sz="2000" spc="22" dirty="0">
                <a:solidFill>
                  <a:srgbClr val="2676A4"/>
                </a:solidFill>
                <a:latin typeface="Quicksand Bold"/>
              </a:rPr>
              <a:t> primer </a:t>
            </a:r>
            <a:r>
              <a:rPr lang="en-US" sz="2000" spc="22" dirty="0" err="1">
                <a:solidFill>
                  <a:srgbClr val="2676A4"/>
                </a:solidFill>
                <a:latin typeface="Quicksand Bold"/>
              </a:rPr>
              <a:t>caso</a:t>
            </a:r>
            <a:r>
              <a:rPr lang="en-US" sz="2000" spc="22" dirty="0">
                <a:solidFill>
                  <a:srgbClr val="2676A4"/>
                </a:solidFill>
                <a:latin typeface="Quicksand Bold"/>
              </a:rPr>
              <a:t> de </a:t>
            </a:r>
            <a:r>
              <a:rPr lang="en-US" sz="2000" spc="22" dirty="0" err="1">
                <a:solidFill>
                  <a:srgbClr val="2676A4"/>
                </a:solidFill>
                <a:latin typeface="Quicksand Bold"/>
              </a:rPr>
              <a:t>prueba</a:t>
            </a:r>
            <a:r>
              <a:rPr lang="en-US" sz="2000" spc="22" dirty="0">
                <a:solidFill>
                  <a:srgbClr val="2676A4"/>
                </a:solidFill>
                <a:latin typeface="Quicksand Bold"/>
              </a:rPr>
              <a:t> </a:t>
            </a:r>
            <a:r>
              <a:rPr lang="en-US" sz="2000" spc="22" dirty="0" err="1">
                <a:solidFill>
                  <a:srgbClr val="2676A4"/>
                </a:solidFill>
                <a:latin typeface="Quicksand Bold"/>
              </a:rPr>
              <a:t>empieza</a:t>
            </a:r>
            <a:r>
              <a:rPr lang="en-US" sz="2000" spc="22" dirty="0">
                <a:solidFill>
                  <a:srgbClr val="2676A4"/>
                </a:solidFill>
                <a:latin typeface="Quicksand Bold"/>
              </a:rPr>
              <a:t> con un solo día.</a:t>
            </a:r>
          </a:p>
          <a:p>
            <a:pPr>
              <a:lnSpc>
                <a:spcPts val="2320"/>
              </a:lnSpc>
              <a:spcBef>
                <a:spcPct val="0"/>
              </a:spcBef>
            </a:pPr>
            <a:endParaRPr lang="en-US" sz="2000" spc="22" dirty="0">
              <a:solidFill>
                <a:srgbClr val="2676A4"/>
              </a:solidFill>
              <a:latin typeface="Quicksand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12835964" y="0"/>
            <a:ext cx="5812545" cy="3923468"/>
          </a:xfrm>
          <a:custGeom>
            <a:avLst/>
            <a:gdLst/>
            <a:ahLst/>
            <a:cxnLst/>
            <a:rect l="l" t="t" r="r" b="b"/>
            <a:pathLst>
              <a:path w="5812545" h="3923468">
                <a:moveTo>
                  <a:pt x="0" y="0"/>
                </a:moveTo>
                <a:lnTo>
                  <a:pt x="5812545" y="0"/>
                </a:lnTo>
                <a:lnTo>
                  <a:pt x="5812545" y="3923468"/>
                </a:lnTo>
                <a:lnTo>
                  <a:pt x="0" y="392346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824119" y="1609768"/>
            <a:ext cx="14798133" cy="2139148"/>
            <a:chOff x="0" y="0"/>
            <a:chExt cx="4830134" cy="698221"/>
          </a:xfrm>
        </p:grpSpPr>
        <p:sp>
          <p:nvSpPr>
            <p:cNvPr id="4" name="Freeform 4"/>
            <p:cNvSpPr/>
            <p:nvPr/>
          </p:nvSpPr>
          <p:spPr>
            <a:xfrm>
              <a:off x="0" y="0"/>
              <a:ext cx="4830134" cy="698221"/>
            </a:xfrm>
            <a:custGeom>
              <a:avLst/>
              <a:gdLst/>
              <a:ahLst/>
              <a:cxnLst/>
              <a:rect l="l" t="t" r="r" b="b"/>
              <a:pathLst>
                <a:path w="4830134" h="698221">
                  <a:moveTo>
                    <a:pt x="18311" y="0"/>
                  </a:moveTo>
                  <a:lnTo>
                    <a:pt x="4811823" y="0"/>
                  </a:lnTo>
                  <a:cubicBezTo>
                    <a:pt x="4821936" y="0"/>
                    <a:pt x="4830134" y="8198"/>
                    <a:pt x="4830134" y="18311"/>
                  </a:cubicBezTo>
                  <a:lnTo>
                    <a:pt x="4830134" y="679910"/>
                  </a:lnTo>
                  <a:cubicBezTo>
                    <a:pt x="4830134" y="690023"/>
                    <a:pt x="4821936" y="698221"/>
                    <a:pt x="4811823" y="698221"/>
                  </a:cubicBezTo>
                  <a:lnTo>
                    <a:pt x="18311" y="698221"/>
                  </a:lnTo>
                  <a:cubicBezTo>
                    <a:pt x="8198" y="698221"/>
                    <a:pt x="0" y="690023"/>
                    <a:pt x="0" y="679910"/>
                  </a:cubicBezTo>
                  <a:lnTo>
                    <a:pt x="0" y="18311"/>
                  </a:lnTo>
                  <a:cubicBezTo>
                    <a:pt x="0" y="8198"/>
                    <a:pt x="8198" y="0"/>
                    <a:pt x="18311" y="0"/>
                  </a:cubicBezTo>
                  <a:close/>
                </a:path>
              </a:pathLst>
            </a:custGeom>
            <a:solidFill>
              <a:srgbClr val="FFFFFF"/>
            </a:solidFill>
            <a:ln w="57150" cap="rnd">
              <a:solidFill>
                <a:srgbClr val="CDEEFF"/>
              </a:solidFill>
              <a:prstDash val="solid"/>
              <a:round/>
            </a:ln>
          </p:spPr>
        </p:sp>
        <p:sp>
          <p:nvSpPr>
            <p:cNvPr id="5" name="TextBox 5"/>
            <p:cNvSpPr txBox="1"/>
            <p:nvPr/>
          </p:nvSpPr>
          <p:spPr>
            <a:xfrm>
              <a:off x="0" y="-28575"/>
              <a:ext cx="4830134" cy="726796"/>
            </a:xfrm>
            <a:prstGeom prst="rect">
              <a:avLst/>
            </a:prstGeom>
          </p:spPr>
          <p:txBody>
            <a:bodyPr lIns="50800" tIns="50800" rIns="50800" bIns="50800" rtlCol="0" anchor="ctr"/>
            <a:lstStyle/>
            <a:p>
              <a:pPr marL="0" lvl="0" indent="0" algn="ctr">
                <a:lnSpc>
                  <a:spcPts val="1403"/>
                </a:lnSpc>
                <a:spcBef>
                  <a:spcPct val="0"/>
                </a:spcBef>
              </a:pPr>
              <a:endParaRPr/>
            </a:p>
          </p:txBody>
        </p:sp>
      </p:grpSp>
      <p:grpSp>
        <p:nvGrpSpPr>
          <p:cNvPr id="6" name="Group 6"/>
          <p:cNvGrpSpPr/>
          <p:nvPr/>
        </p:nvGrpSpPr>
        <p:grpSpPr>
          <a:xfrm>
            <a:off x="1824119" y="3989272"/>
            <a:ext cx="14798133" cy="2139148"/>
            <a:chOff x="0" y="0"/>
            <a:chExt cx="4830134" cy="698221"/>
          </a:xfrm>
        </p:grpSpPr>
        <p:sp>
          <p:nvSpPr>
            <p:cNvPr id="7" name="Freeform 7"/>
            <p:cNvSpPr/>
            <p:nvPr/>
          </p:nvSpPr>
          <p:spPr>
            <a:xfrm>
              <a:off x="0" y="0"/>
              <a:ext cx="4830134" cy="698221"/>
            </a:xfrm>
            <a:custGeom>
              <a:avLst/>
              <a:gdLst/>
              <a:ahLst/>
              <a:cxnLst/>
              <a:rect l="l" t="t" r="r" b="b"/>
              <a:pathLst>
                <a:path w="4830134" h="698221">
                  <a:moveTo>
                    <a:pt x="18311" y="0"/>
                  </a:moveTo>
                  <a:lnTo>
                    <a:pt x="4811823" y="0"/>
                  </a:lnTo>
                  <a:cubicBezTo>
                    <a:pt x="4821936" y="0"/>
                    <a:pt x="4830134" y="8198"/>
                    <a:pt x="4830134" y="18311"/>
                  </a:cubicBezTo>
                  <a:lnTo>
                    <a:pt x="4830134" y="679910"/>
                  </a:lnTo>
                  <a:cubicBezTo>
                    <a:pt x="4830134" y="690023"/>
                    <a:pt x="4821936" y="698221"/>
                    <a:pt x="4811823" y="698221"/>
                  </a:cubicBezTo>
                  <a:lnTo>
                    <a:pt x="18311" y="698221"/>
                  </a:lnTo>
                  <a:cubicBezTo>
                    <a:pt x="8198" y="698221"/>
                    <a:pt x="0" y="690023"/>
                    <a:pt x="0" y="679910"/>
                  </a:cubicBezTo>
                  <a:lnTo>
                    <a:pt x="0" y="18311"/>
                  </a:lnTo>
                  <a:cubicBezTo>
                    <a:pt x="0" y="8198"/>
                    <a:pt x="8198" y="0"/>
                    <a:pt x="18311" y="0"/>
                  </a:cubicBezTo>
                  <a:close/>
                </a:path>
              </a:pathLst>
            </a:custGeom>
            <a:solidFill>
              <a:srgbClr val="FFFFFF"/>
            </a:solidFill>
            <a:ln w="57150" cap="rnd">
              <a:solidFill>
                <a:srgbClr val="CDEEFF"/>
              </a:solidFill>
              <a:prstDash val="solid"/>
              <a:round/>
            </a:ln>
          </p:spPr>
        </p:sp>
        <p:sp>
          <p:nvSpPr>
            <p:cNvPr id="8" name="TextBox 8"/>
            <p:cNvSpPr txBox="1"/>
            <p:nvPr/>
          </p:nvSpPr>
          <p:spPr>
            <a:xfrm>
              <a:off x="0" y="-28575"/>
              <a:ext cx="4830134" cy="726796"/>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9" name="Freeform 9"/>
          <p:cNvSpPr/>
          <p:nvPr/>
        </p:nvSpPr>
        <p:spPr>
          <a:xfrm>
            <a:off x="-2173104" y="6704667"/>
            <a:ext cx="5812545" cy="3923468"/>
          </a:xfrm>
          <a:custGeom>
            <a:avLst/>
            <a:gdLst/>
            <a:ahLst/>
            <a:cxnLst/>
            <a:rect l="l" t="t" r="r" b="b"/>
            <a:pathLst>
              <a:path w="5812545" h="3923468">
                <a:moveTo>
                  <a:pt x="0" y="0"/>
                </a:moveTo>
                <a:lnTo>
                  <a:pt x="5812544" y="0"/>
                </a:lnTo>
                <a:lnTo>
                  <a:pt x="5812544" y="3923467"/>
                </a:lnTo>
                <a:lnTo>
                  <a:pt x="0" y="3923467"/>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1824119" y="6454010"/>
            <a:ext cx="14798133" cy="2483758"/>
            <a:chOff x="0" y="0"/>
            <a:chExt cx="4830134" cy="810702"/>
          </a:xfrm>
        </p:grpSpPr>
        <p:sp>
          <p:nvSpPr>
            <p:cNvPr id="11" name="Freeform 11"/>
            <p:cNvSpPr/>
            <p:nvPr/>
          </p:nvSpPr>
          <p:spPr>
            <a:xfrm>
              <a:off x="0" y="0"/>
              <a:ext cx="4830134" cy="810703"/>
            </a:xfrm>
            <a:custGeom>
              <a:avLst/>
              <a:gdLst/>
              <a:ahLst/>
              <a:cxnLst/>
              <a:rect l="l" t="t" r="r" b="b"/>
              <a:pathLst>
                <a:path w="4830134" h="810703">
                  <a:moveTo>
                    <a:pt x="18311" y="0"/>
                  </a:moveTo>
                  <a:lnTo>
                    <a:pt x="4811823" y="0"/>
                  </a:lnTo>
                  <a:cubicBezTo>
                    <a:pt x="4821936" y="0"/>
                    <a:pt x="4830134" y="8198"/>
                    <a:pt x="4830134" y="18311"/>
                  </a:cubicBezTo>
                  <a:lnTo>
                    <a:pt x="4830134" y="792392"/>
                  </a:lnTo>
                  <a:cubicBezTo>
                    <a:pt x="4830134" y="802504"/>
                    <a:pt x="4821936" y="810703"/>
                    <a:pt x="4811823" y="810703"/>
                  </a:cubicBezTo>
                  <a:lnTo>
                    <a:pt x="18311" y="810703"/>
                  </a:lnTo>
                  <a:cubicBezTo>
                    <a:pt x="8198" y="810703"/>
                    <a:pt x="0" y="802504"/>
                    <a:pt x="0" y="792392"/>
                  </a:cubicBezTo>
                  <a:lnTo>
                    <a:pt x="0" y="18311"/>
                  </a:lnTo>
                  <a:cubicBezTo>
                    <a:pt x="0" y="8198"/>
                    <a:pt x="8198" y="0"/>
                    <a:pt x="18311" y="0"/>
                  </a:cubicBezTo>
                  <a:close/>
                </a:path>
              </a:pathLst>
            </a:custGeom>
            <a:solidFill>
              <a:srgbClr val="FFFFFF"/>
            </a:solidFill>
            <a:ln w="57150" cap="rnd">
              <a:solidFill>
                <a:srgbClr val="CDEEFF"/>
              </a:solidFill>
              <a:prstDash val="solid"/>
              <a:round/>
            </a:ln>
          </p:spPr>
        </p:sp>
        <p:sp>
          <p:nvSpPr>
            <p:cNvPr id="12" name="TextBox 12"/>
            <p:cNvSpPr txBox="1"/>
            <p:nvPr/>
          </p:nvSpPr>
          <p:spPr>
            <a:xfrm>
              <a:off x="0" y="-28575"/>
              <a:ext cx="4830134" cy="839277"/>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13" name="Freeform 13"/>
          <p:cNvSpPr/>
          <p:nvPr/>
        </p:nvSpPr>
        <p:spPr>
          <a:xfrm>
            <a:off x="2239728" y="2060991"/>
            <a:ext cx="1399713" cy="1399713"/>
          </a:xfrm>
          <a:custGeom>
            <a:avLst/>
            <a:gdLst/>
            <a:ahLst/>
            <a:cxnLst/>
            <a:rect l="l" t="t" r="r" b="b"/>
            <a:pathLst>
              <a:path w="1399713" h="1399713">
                <a:moveTo>
                  <a:pt x="0" y="0"/>
                </a:moveTo>
                <a:lnTo>
                  <a:pt x="1399712" y="0"/>
                </a:lnTo>
                <a:lnTo>
                  <a:pt x="1399712" y="1399713"/>
                </a:lnTo>
                <a:lnTo>
                  <a:pt x="0" y="13997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449384" y="4329901"/>
            <a:ext cx="980400" cy="1254912"/>
          </a:xfrm>
          <a:custGeom>
            <a:avLst/>
            <a:gdLst/>
            <a:ahLst/>
            <a:cxnLst/>
            <a:rect l="l" t="t" r="r" b="b"/>
            <a:pathLst>
              <a:path w="980400" h="1254912">
                <a:moveTo>
                  <a:pt x="0" y="0"/>
                </a:moveTo>
                <a:lnTo>
                  <a:pt x="980400" y="0"/>
                </a:lnTo>
                <a:lnTo>
                  <a:pt x="980400" y="1254912"/>
                </a:lnTo>
                <a:lnTo>
                  <a:pt x="0" y="12549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2449384" y="7272369"/>
            <a:ext cx="1170481" cy="1183799"/>
          </a:xfrm>
          <a:custGeom>
            <a:avLst/>
            <a:gdLst/>
            <a:ahLst/>
            <a:cxnLst/>
            <a:rect l="l" t="t" r="r" b="b"/>
            <a:pathLst>
              <a:path w="1170481" h="1183799">
                <a:moveTo>
                  <a:pt x="0" y="0"/>
                </a:moveTo>
                <a:lnTo>
                  <a:pt x="1170481" y="0"/>
                </a:lnTo>
                <a:lnTo>
                  <a:pt x="1170481" y="1183799"/>
                </a:lnTo>
                <a:lnTo>
                  <a:pt x="0" y="11837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TextBox 16"/>
          <p:cNvSpPr txBox="1"/>
          <p:nvPr/>
        </p:nvSpPr>
        <p:spPr>
          <a:xfrm>
            <a:off x="3054200" y="422318"/>
            <a:ext cx="7535126"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2676A4"/>
                </a:solidFill>
                <a:latin typeface="Quicksand Bold"/>
              </a:rPr>
              <a:t>Donde:</a:t>
            </a:r>
          </a:p>
        </p:txBody>
      </p:sp>
      <p:grpSp>
        <p:nvGrpSpPr>
          <p:cNvPr id="17" name="Group 17"/>
          <p:cNvGrpSpPr/>
          <p:nvPr/>
        </p:nvGrpSpPr>
        <p:grpSpPr>
          <a:xfrm>
            <a:off x="4071846" y="2060991"/>
            <a:ext cx="12022527" cy="1220049"/>
            <a:chOff x="0" y="0"/>
            <a:chExt cx="16030036" cy="1626732"/>
          </a:xfrm>
        </p:grpSpPr>
        <p:sp>
          <p:nvSpPr>
            <p:cNvPr id="18" name="TextBox 18"/>
            <p:cNvSpPr txBox="1"/>
            <p:nvPr/>
          </p:nvSpPr>
          <p:spPr>
            <a:xfrm>
              <a:off x="0" y="-47625"/>
              <a:ext cx="16030036" cy="449792"/>
            </a:xfrm>
            <a:prstGeom prst="rect">
              <a:avLst/>
            </a:prstGeom>
          </p:spPr>
          <p:txBody>
            <a:bodyPr lIns="0" tIns="0" rIns="0" bIns="0" rtlCol="0" anchor="t">
              <a:spAutoFit/>
            </a:bodyPr>
            <a:lstStyle/>
            <a:p>
              <a:pPr>
                <a:lnSpc>
                  <a:spcPts val="2800"/>
                </a:lnSpc>
              </a:pPr>
              <a:r>
                <a:rPr lang="en-US" sz="2000">
                  <a:solidFill>
                    <a:srgbClr val="2676A4"/>
                  </a:solidFill>
                  <a:latin typeface="Quicksand Bold"/>
                </a:rPr>
                <a:t>1.aleatorio = runif(1): </a:t>
              </a:r>
            </a:p>
          </p:txBody>
        </p:sp>
        <p:sp>
          <p:nvSpPr>
            <p:cNvPr id="19" name="TextBox 19"/>
            <p:cNvSpPr txBox="1"/>
            <p:nvPr/>
          </p:nvSpPr>
          <p:spPr>
            <a:xfrm>
              <a:off x="0" y="553836"/>
              <a:ext cx="16030036" cy="1072896"/>
            </a:xfrm>
            <a:prstGeom prst="rect">
              <a:avLst/>
            </a:prstGeom>
          </p:spPr>
          <p:txBody>
            <a:bodyPr lIns="0" tIns="0" rIns="0" bIns="0" rtlCol="0" anchor="t">
              <a:spAutoFit/>
            </a:bodyPr>
            <a:lstStyle/>
            <a:p>
              <a:pPr>
                <a:lnSpc>
                  <a:spcPts val="2124"/>
                </a:lnSpc>
              </a:pPr>
              <a:r>
                <a:rPr lang="en-US" sz="1800">
                  <a:solidFill>
                    <a:srgbClr val="000000"/>
                  </a:solidFill>
                  <a:latin typeface="Quicksand"/>
                </a:rPr>
                <a:t>Genera un número aleatorio uniforme entre 0 y 1. Esto simula la probabilidad de transición a diferentes estados climáticos.</a:t>
              </a:r>
            </a:p>
            <a:p>
              <a:pPr marL="0" lvl="0" indent="0" algn="l">
                <a:lnSpc>
                  <a:spcPts val="2124"/>
                </a:lnSpc>
                <a:spcBef>
                  <a:spcPct val="0"/>
                </a:spcBef>
              </a:pPr>
              <a:endParaRPr lang="en-US" sz="1800">
                <a:solidFill>
                  <a:srgbClr val="000000"/>
                </a:solidFill>
                <a:latin typeface="Quicksand"/>
              </a:endParaRPr>
            </a:p>
          </p:txBody>
        </p:sp>
      </p:grpSp>
      <p:grpSp>
        <p:nvGrpSpPr>
          <p:cNvPr id="20" name="Group 20"/>
          <p:cNvGrpSpPr/>
          <p:nvPr/>
        </p:nvGrpSpPr>
        <p:grpSpPr>
          <a:xfrm>
            <a:off x="4071846" y="4448821"/>
            <a:ext cx="12022527" cy="1220049"/>
            <a:chOff x="0" y="0"/>
            <a:chExt cx="16030036" cy="1626732"/>
          </a:xfrm>
        </p:grpSpPr>
        <p:sp>
          <p:nvSpPr>
            <p:cNvPr id="21" name="TextBox 21"/>
            <p:cNvSpPr txBox="1"/>
            <p:nvPr/>
          </p:nvSpPr>
          <p:spPr>
            <a:xfrm>
              <a:off x="0" y="-47625"/>
              <a:ext cx="16030036" cy="449792"/>
            </a:xfrm>
            <a:prstGeom prst="rect">
              <a:avLst/>
            </a:prstGeom>
          </p:spPr>
          <p:txBody>
            <a:bodyPr lIns="0" tIns="0" rIns="0" bIns="0" rtlCol="0" anchor="t">
              <a:spAutoFit/>
            </a:bodyPr>
            <a:lstStyle/>
            <a:p>
              <a:pPr marL="0" lvl="0" indent="0" algn="l">
                <a:lnSpc>
                  <a:spcPts val="2800"/>
                </a:lnSpc>
                <a:spcBef>
                  <a:spcPct val="0"/>
                </a:spcBef>
              </a:pPr>
              <a:r>
                <a:rPr lang="en-US" sz="2000">
                  <a:solidFill>
                    <a:srgbClr val="2676A4"/>
                  </a:solidFill>
                  <a:latin typeface="Quicksand Bold"/>
                </a:rPr>
                <a:t>2.climaAnterior=ClimaAnterior+1:</a:t>
              </a:r>
            </a:p>
          </p:txBody>
        </p:sp>
        <p:sp>
          <p:nvSpPr>
            <p:cNvPr id="22" name="TextBox 22"/>
            <p:cNvSpPr txBox="1"/>
            <p:nvPr/>
          </p:nvSpPr>
          <p:spPr>
            <a:xfrm>
              <a:off x="0" y="553836"/>
              <a:ext cx="16030036" cy="1072896"/>
            </a:xfrm>
            <a:prstGeom prst="rect">
              <a:avLst/>
            </a:prstGeom>
          </p:spPr>
          <p:txBody>
            <a:bodyPr lIns="0" tIns="0" rIns="0" bIns="0" rtlCol="0" anchor="t">
              <a:spAutoFit/>
            </a:bodyPr>
            <a:lstStyle/>
            <a:p>
              <a:pPr marL="0" lvl="0" indent="0" algn="l">
                <a:lnSpc>
                  <a:spcPts val="2124"/>
                </a:lnSpc>
                <a:spcBef>
                  <a:spcPct val="0"/>
                </a:spcBef>
              </a:pPr>
              <a:r>
                <a:rPr lang="en-US" sz="1800">
                  <a:solidFill>
                    <a:srgbClr val="000000"/>
                  </a:solidFill>
                  <a:latin typeface="Quicksand"/>
                </a:rPr>
                <a:t>Incrementa en uno el estado climático actual. Esto se hace para ajustar el índice del estado climático. En tu código, se usa una representación numérica para los estados climáticos (0 para Soleado, 1 para Nublado, 2 para Lluvioso y 3 para Tormenta). Aumentar en uno permite acceder a las filas correspondientes en la matriz mc_p.</a:t>
              </a:r>
            </a:p>
          </p:txBody>
        </p:sp>
      </p:grpSp>
      <p:grpSp>
        <p:nvGrpSpPr>
          <p:cNvPr id="23" name="Group 23"/>
          <p:cNvGrpSpPr/>
          <p:nvPr/>
        </p:nvGrpSpPr>
        <p:grpSpPr>
          <a:xfrm>
            <a:off x="4071846" y="6700769"/>
            <a:ext cx="12022527" cy="1755399"/>
            <a:chOff x="0" y="0"/>
            <a:chExt cx="16030036" cy="2340532"/>
          </a:xfrm>
        </p:grpSpPr>
        <p:sp>
          <p:nvSpPr>
            <p:cNvPr id="24" name="TextBox 24"/>
            <p:cNvSpPr txBox="1"/>
            <p:nvPr/>
          </p:nvSpPr>
          <p:spPr>
            <a:xfrm>
              <a:off x="0" y="-47625"/>
              <a:ext cx="16030036" cy="449792"/>
            </a:xfrm>
            <a:prstGeom prst="rect">
              <a:avLst/>
            </a:prstGeom>
          </p:spPr>
          <p:txBody>
            <a:bodyPr lIns="0" tIns="0" rIns="0" bIns="0" rtlCol="0" anchor="t">
              <a:spAutoFit/>
            </a:bodyPr>
            <a:lstStyle/>
            <a:p>
              <a:pPr marL="0" lvl="0" indent="0" algn="l">
                <a:lnSpc>
                  <a:spcPts val="2800"/>
                </a:lnSpc>
                <a:spcBef>
                  <a:spcPct val="0"/>
                </a:spcBef>
              </a:pPr>
              <a:r>
                <a:rPr lang="en-US" sz="2000">
                  <a:solidFill>
                    <a:srgbClr val="2676A4"/>
                  </a:solidFill>
                  <a:latin typeface="Quicksand Bold"/>
                </a:rPr>
                <a:t>3.if y else if</a:t>
              </a:r>
            </a:p>
          </p:txBody>
        </p:sp>
        <p:sp>
          <p:nvSpPr>
            <p:cNvPr id="25" name="TextBox 25"/>
            <p:cNvSpPr txBox="1"/>
            <p:nvPr/>
          </p:nvSpPr>
          <p:spPr>
            <a:xfrm>
              <a:off x="0" y="556436"/>
              <a:ext cx="16030036" cy="1784096"/>
            </a:xfrm>
            <a:prstGeom prst="rect">
              <a:avLst/>
            </a:prstGeom>
          </p:spPr>
          <p:txBody>
            <a:bodyPr lIns="0" tIns="0" rIns="0" bIns="0" rtlCol="0" anchor="t">
              <a:spAutoFit/>
            </a:bodyPr>
            <a:lstStyle/>
            <a:p>
              <a:pPr>
                <a:lnSpc>
                  <a:spcPts val="2124"/>
                </a:lnSpc>
              </a:pPr>
              <a:r>
                <a:rPr lang="en-US" sz="1800">
                  <a:solidFill>
                    <a:srgbClr val="000000"/>
                  </a:solidFill>
                  <a:latin typeface="Quicksand"/>
                </a:rPr>
                <a:t>1.siguientes comparan el número aleatorio generado con sumas acumulativas de las probabilidades en la matriz mc_p. ·Si el número aleatorio es menor que la probabilidad de transición a Soleado desde el estado climaAnterior, devuelve 0 (representando Soleado). Si es menor que la probabilidad de transición a Nublado, devuelve 1, y así sucesivamente para Lluvioso y Tormenta.</a:t>
              </a:r>
            </a:p>
            <a:p>
              <a:pPr marL="0" lvl="0" indent="0" algn="l">
                <a:lnSpc>
                  <a:spcPts val="2124"/>
                </a:lnSpc>
              </a:pPr>
              <a:endParaRPr lang="en-US" sz="1800">
                <a:solidFill>
                  <a:srgbClr val="000000"/>
                </a:solidFill>
                <a:latin typeface="Quicksand"/>
              </a:endParaRPr>
            </a:p>
          </p:txBody>
        </p:sp>
      </p:grpSp>
      <p:sp>
        <p:nvSpPr>
          <p:cNvPr id="26" name="TextBox 26"/>
          <p:cNvSpPr txBox="1"/>
          <p:nvPr/>
        </p:nvSpPr>
        <p:spPr>
          <a:xfrm>
            <a:off x="3862699" y="9004443"/>
            <a:ext cx="11046854" cy="867410"/>
          </a:xfrm>
          <a:prstGeom prst="rect">
            <a:avLst/>
          </a:prstGeom>
        </p:spPr>
        <p:txBody>
          <a:bodyPr lIns="0" tIns="0" rIns="0" bIns="0" rtlCol="0" anchor="t">
            <a:spAutoFit/>
          </a:bodyPr>
          <a:lstStyle/>
          <a:p>
            <a:pPr>
              <a:lnSpc>
                <a:spcPts val="2320"/>
              </a:lnSpc>
            </a:pPr>
            <a:r>
              <a:rPr lang="en-US" sz="2000" spc="22">
                <a:solidFill>
                  <a:srgbClr val="2676A4"/>
                </a:solidFill>
                <a:latin typeface="Quicksand Bold"/>
              </a:rPr>
              <a:t>Para que el programa nos otorgue el estado climático del día siguiente solo habría que imprimir la variable estimarClima para cada estado.</a:t>
            </a:r>
          </a:p>
          <a:p>
            <a:pPr>
              <a:lnSpc>
                <a:spcPts val="2320"/>
              </a:lnSpc>
              <a:spcBef>
                <a:spcPct val="0"/>
              </a:spcBef>
            </a:pPr>
            <a:endParaRPr lang="en-US" sz="2000" spc="22">
              <a:solidFill>
                <a:srgbClr val="2676A4"/>
              </a:solidFill>
              <a:latin typeface="Quicksand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12571594" y="2546037"/>
            <a:ext cx="6221469" cy="5194927"/>
          </a:xfrm>
          <a:custGeom>
            <a:avLst/>
            <a:gdLst/>
            <a:ahLst/>
            <a:cxnLst/>
            <a:rect l="l" t="t" r="r" b="b"/>
            <a:pathLst>
              <a:path w="6221469" h="5194927">
                <a:moveTo>
                  <a:pt x="0" y="0"/>
                </a:moveTo>
                <a:lnTo>
                  <a:pt x="6221469" y="0"/>
                </a:lnTo>
                <a:lnTo>
                  <a:pt x="6221469" y="5194926"/>
                </a:lnTo>
                <a:lnTo>
                  <a:pt x="0" y="519492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5032463"/>
            <a:ext cx="5498596" cy="4673807"/>
          </a:xfrm>
          <a:custGeom>
            <a:avLst/>
            <a:gdLst/>
            <a:ahLst/>
            <a:cxnLst/>
            <a:rect l="l" t="t" r="r" b="b"/>
            <a:pathLst>
              <a:path w="5498596" h="4673807">
                <a:moveTo>
                  <a:pt x="0" y="0"/>
                </a:moveTo>
                <a:lnTo>
                  <a:pt x="5498596" y="0"/>
                </a:lnTo>
                <a:lnTo>
                  <a:pt x="5498596" y="4673807"/>
                </a:lnTo>
                <a:lnTo>
                  <a:pt x="0" y="4673807"/>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98849" y="0"/>
            <a:ext cx="3640271" cy="3640271"/>
          </a:xfrm>
          <a:custGeom>
            <a:avLst/>
            <a:gdLst/>
            <a:ahLst/>
            <a:cxnLst/>
            <a:rect l="l" t="t" r="r" b="b"/>
            <a:pathLst>
              <a:path w="3640271" h="3640271">
                <a:moveTo>
                  <a:pt x="0" y="0"/>
                </a:moveTo>
                <a:lnTo>
                  <a:pt x="3640272" y="0"/>
                </a:lnTo>
                <a:lnTo>
                  <a:pt x="3640272" y="3640271"/>
                </a:lnTo>
                <a:lnTo>
                  <a:pt x="0" y="36402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3977663" y="825494"/>
            <a:ext cx="12058835" cy="9240162"/>
            <a:chOff x="0" y="0"/>
            <a:chExt cx="3175989" cy="2433623"/>
          </a:xfrm>
        </p:grpSpPr>
        <p:sp>
          <p:nvSpPr>
            <p:cNvPr id="6" name="Freeform 6"/>
            <p:cNvSpPr/>
            <p:nvPr/>
          </p:nvSpPr>
          <p:spPr>
            <a:xfrm>
              <a:off x="0" y="0"/>
              <a:ext cx="3175989" cy="2433623"/>
            </a:xfrm>
            <a:custGeom>
              <a:avLst/>
              <a:gdLst/>
              <a:ahLst/>
              <a:cxnLst/>
              <a:rect l="l" t="t" r="r" b="b"/>
              <a:pathLst>
                <a:path w="3175989" h="2433623">
                  <a:moveTo>
                    <a:pt x="22470" y="0"/>
                  </a:moveTo>
                  <a:lnTo>
                    <a:pt x="3153519" y="0"/>
                  </a:lnTo>
                  <a:cubicBezTo>
                    <a:pt x="3159479" y="0"/>
                    <a:pt x="3165194" y="2367"/>
                    <a:pt x="3169408" y="6581"/>
                  </a:cubicBezTo>
                  <a:cubicBezTo>
                    <a:pt x="3173622" y="10795"/>
                    <a:pt x="3175989" y="16511"/>
                    <a:pt x="3175989" y="22470"/>
                  </a:cubicBezTo>
                  <a:lnTo>
                    <a:pt x="3175989" y="2411152"/>
                  </a:lnTo>
                  <a:cubicBezTo>
                    <a:pt x="3175989" y="2423562"/>
                    <a:pt x="3165929" y="2433623"/>
                    <a:pt x="3153519" y="2433623"/>
                  </a:cubicBezTo>
                  <a:lnTo>
                    <a:pt x="22470" y="2433623"/>
                  </a:lnTo>
                  <a:cubicBezTo>
                    <a:pt x="16511" y="2433623"/>
                    <a:pt x="10795" y="2431255"/>
                    <a:pt x="6581" y="2427041"/>
                  </a:cubicBezTo>
                  <a:cubicBezTo>
                    <a:pt x="2367" y="2422827"/>
                    <a:pt x="0" y="2417112"/>
                    <a:pt x="0" y="2411152"/>
                  </a:cubicBezTo>
                  <a:lnTo>
                    <a:pt x="0" y="22470"/>
                  </a:lnTo>
                  <a:cubicBezTo>
                    <a:pt x="0" y="16511"/>
                    <a:pt x="2367" y="10795"/>
                    <a:pt x="6581" y="6581"/>
                  </a:cubicBezTo>
                  <a:cubicBezTo>
                    <a:pt x="10795" y="2367"/>
                    <a:pt x="16511" y="0"/>
                    <a:pt x="22470" y="0"/>
                  </a:cubicBezTo>
                  <a:close/>
                </a:path>
              </a:pathLst>
            </a:custGeom>
            <a:solidFill>
              <a:srgbClr val="FFFFFF"/>
            </a:solidFill>
            <a:ln w="57150" cap="rnd">
              <a:solidFill>
                <a:srgbClr val="CDEEFF"/>
              </a:solidFill>
              <a:prstDash val="solid"/>
              <a:round/>
            </a:ln>
          </p:spPr>
        </p:sp>
        <p:sp>
          <p:nvSpPr>
            <p:cNvPr id="7" name="TextBox 7"/>
            <p:cNvSpPr txBox="1"/>
            <p:nvPr/>
          </p:nvSpPr>
          <p:spPr>
            <a:xfrm>
              <a:off x="0" y="-28575"/>
              <a:ext cx="3175989" cy="2462198"/>
            </a:xfrm>
            <a:prstGeom prst="rect">
              <a:avLst/>
            </a:prstGeom>
          </p:spPr>
          <p:txBody>
            <a:bodyPr lIns="50800" tIns="50800" rIns="50800" bIns="50800" rtlCol="0" anchor="ctr"/>
            <a:lstStyle/>
            <a:p>
              <a:pPr marL="0" lvl="0" indent="0" algn="ctr">
                <a:lnSpc>
                  <a:spcPts val="1403"/>
                </a:lnSpc>
                <a:spcBef>
                  <a:spcPct val="0"/>
                </a:spcBef>
              </a:pPr>
              <a:endParaRPr/>
            </a:p>
          </p:txBody>
        </p:sp>
      </p:grpSp>
      <p:grpSp>
        <p:nvGrpSpPr>
          <p:cNvPr id="9" name="Group 9"/>
          <p:cNvGrpSpPr/>
          <p:nvPr/>
        </p:nvGrpSpPr>
        <p:grpSpPr>
          <a:xfrm>
            <a:off x="5776471" y="5032463"/>
            <a:ext cx="2571750" cy="826222"/>
            <a:chOff x="0" y="0"/>
            <a:chExt cx="3429000" cy="1101629"/>
          </a:xfrm>
        </p:grpSpPr>
        <p:sp>
          <p:nvSpPr>
            <p:cNvPr id="10" name="TextBox 10"/>
            <p:cNvSpPr txBox="1"/>
            <p:nvPr/>
          </p:nvSpPr>
          <p:spPr>
            <a:xfrm>
              <a:off x="0" y="705389"/>
              <a:ext cx="3429000" cy="396240"/>
            </a:xfrm>
            <a:prstGeom prst="rect">
              <a:avLst/>
            </a:prstGeom>
          </p:spPr>
          <p:txBody>
            <a:bodyPr lIns="0" tIns="0" rIns="0" bIns="0" rtlCol="0" anchor="t">
              <a:spAutoFit/>
            </a:bodyPr>
            <a:lstStyle/>
            <a:p>
              <a:pPr marL="0" lvl="0" indent="0" algn="ctr">
                <a:lnSpc>
                  <a:spcPts val="2520"/>
                </a:lnSpc>
                <a:spcBef>
                  <a:spcPct val="0"/>
                </a:spcBef>
              </a:pPr>
              <a:endParaRPr/>
            </a:p>
          </p:txBody>
        </p:sp>
        <p:sp>
          <p:nvSpPr>
            <p:cNvPr id="11" name="TextBox 11"/>
            <p:cNvSpPr txBox="1"/>
            <p:nvPr/>
          </p:nvSpPr>
          <p:spPr>
            <a:xfrm>
              <a:off x="0" y="-57150"/>
              <a:ext cx="3429000" cy="534670"/>
            </a:xfrm>
            <a:prstGeom prst="rect">
              <a:avLst/>
            </a:prstGeom>
          </p:spPr>
          <p:txBody>
            <a:bodyPr lIns="0" tIns="0" rIns="0" bIns="0" rtlCol="0" anchor="t">
              <a:spAutoFit/>
            </a:bodyPr>
            <a:lstStyle/>
            <a:p>
              <a:pPr marL="0" lvl="0" indent="0" algn="ctr">
                <a:lnSpc>
                  <a:spcPts val="3359"/>
                </a:lnSpc>
                <a:spcBef>
                  <a:spcPct val="0"/>
                </a:spcBef>
              </a:pPr>
              <a:endParaRPr/>
            </a:p>
          </p:txBody>
        </p:sp>
      </p:grpSp>
      <p:pic>
        <p:nvPicPr>
          <p:cNvPr id="15" name="Imagen 14">
            <a:extLst>
              <a:ext uri="{FF2B5EF4-FFF2-40B4-BE49-F238E27FC236}">
                <a16:creationId xmlns:a16="http://schemas.microsoft.com/office/drawing/2014/main" id="{F06687AA-BB42-9E73-DB7C-A025DA6ECF8B}"/>
              </a:ext>
            </a:extLst>
          </p:cNvPr>
          <p:cNvPicPr>
            <a:picLocks noChangeAspect="1"/>
          </p:cNvPicPr>
          <p:nvPr/>
        </p:nvPicPr>
        <p:blipFill>
          <a:blip r:embed="rId8"/>
          <a:stretch>
            <a:fillRect/>
          </a:stretch>
        </p:blipFill>
        <p:spPr>
          <a:xfrm>
            <a:off x="4134676" y="3249617"/>
            <a:ext cx="11744807" cy="4491346"/>
          </a:xfrm>
          <a:prstGeom prst="rect">
            <a:avLst/>
          </a:prstGeom>
        </p:spPr>
      </p:pic>
    </p:spTree>
    <p:extLst>
      <p:ext uri="{BB962C8B-B14F-4D97-AF65-F5344CB8AC3E}">
        <p14:creationId xmlns:p14="http://schemas.microsoft.com/office/powerpoint/2010/main" val="4229228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12571594" y="2546037"/>
            <a:ext cx="6221469" cy="5194927"/>
          </a:xfrm>
          <a:custGeom>
            <a:avLst/>
            <a:gdLst/>
            <a:ahLst/>
            <a:cxnLst/>
            <a:rect l="l" t="t" r="r" b="b"/>
            <a:pathLst>
              <a:path w="6221469" h="5194927">
                <a:moveTo>
                  <a:pt x="0" y="0"/>
                </a:moveTo>
                <a:lnTo>
                  <a:pt x="6221469" y="0"/>
                </a:lnTo>
                <a:lnTo>
                  <a:pt x="6221469" y="5194926"/>
                </a:lnTo>
                <a:lnTo>
                  <a:pt x="0" y="519492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5032463"/>
            <a:ext cx="5498596" cy="4673807"/>
          </a:xfrm>
          <a:custGeom>
            <a:avLst/>
            <a:gdLst/>
            <a:ahLst/>
            <a:cxnLst/>
            <a:rect l="l" t="t" r="r" b="b"/>
            <a:pathLst>
              <a:path w="5498596" h="4673807">
                <a:moveTo>
                  <a:pt x="0" y="0"/>
                </a:moveTo>
                <a:lnTo>
                  <a:pt x="5498596" y="0"/>
                </a:lnTo>
                <a:lnTo>
                  <a:pt x="5498596" y="4673807"/>
                </a:lnTo>
                <a:lnTo>
                  <a:pt x="0" y="4673807"/>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98849" y="0"/>
            <a:ext cx="3640271" cy="3640271"/>
          </a:xfrm>
          <a:custGeom>
            <a:avLst/>
            <a:gdLst/>
            <a:ahLst/>
            <a:cxnLst/>
            <a:rect l="l" t="t" r="r" b="b"/>
            <a:pathLst>
              <a:path w="3640271" h="3640271">
                <a:moveTo>
                  <a:pt x="0" y="0"/>
                </a:moveTo>
                <a:lnTo>
                  <a:pt x="3640272" y="0"/>
                </a:lnTo>
                <a:lnTo>
                  <a:pt x="3640272" y="3640271"/>
                </a:lnTo>
                <a:lnTo>
                  <a:pt x="0" y="36402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3977663" y="825494"/>
            <a:ext cx="12058835" cy="9240162"/>
            <a:chOff x="0" y="0"/>
            <a:chExt cx="3175989" cy="2433623"/>
          </a:xfrm>
        </p:grpSpPr>
        <p:sp>
          <p:nvSpPr>
            <p:cNvPr id="6" name="Freeform 6"/>
            <p:cNvSpPr/>
            <p:nvPr/>
          </p:nvSpPr>
          <p:spPr>
            <a:xfrm>
              <a:off x="0" y="0"/>
              <a:ext cx="3175989" cy="2433623"/>
            </a:xfrm>
            <a:custGeom>
              <a:avLst/>
              <a:gdLst/>
              <a:ahLst/>
              <a:cxnLst/>
              <a:rect l="l" t="t" r="r" b="b"/>
              <a:pathLst>
                <a:path w="3175989" h="2433623">
                  <a:moveTo>
                    <a:pt x="22470" y="0"/>
                  </a:moveTo>
                  <a:lnTo>
                    <a:pt x="3153519" y="0"/>
                  </a:lnTo>
                  <a:cubicBezTo>
                    <a:pt x="3159479" y="0"/>
                    <a:pt x="3165194" y="2367"/>
                    <a:pt x="3169408" y="6581"/>
                  </a:cubicBezTo>
                  <a:cubicBezTo>
                    <a:pt x="3173622" y="10795"/>
                    <a:pt x="3175989" y="16511"/>
                    <a:pt x="3175989" y="22470"/>
                  </a:cubicBezTo>
                  <a:lnTo>
                    <a:pt x="3175989" y="2411152"/>
                  </a:lnTo>
                  <a:cubicBezTo>
                    <a:pt x="3175989" y="2423562"/>
                    <a:pt x="3165929" y="2433623"/>
                    <a:pt x="3153519" y="2433623"/>
                  </a:cubicBezTo>
                  <a:lnTo>
                    <a:pt x="22470" y="2433623"/>
                  </a:lnTo>
                  <a:cubicBezTo>
                    <a:pt x="16511" y="2433623"/>
                    <a:pt x="10795" y="2431255"/>
                    <a:pt x="6581" y="2427041"/>
                  </a:cubicBezTo>
                  <a:cubicBezTo>
                    <a:pt x="2367" y="2422827"/>
                    <a:pt x="0" y="2417112"/>
                    <a:pt x="0" y="2411152"/>
                  </a:cubicBezTo>
                  <a:lnTo>
                    <a:pt x="0" y="22470"/>
                  </a:lnTo>
                  <a:cubicBezTo>
                    <a:pt x="0" y="16511"/>
                    <a:pt x="2367" y="10795"/>
                    <a:pt x="6581" y="6581"/>
                  </a:cubicBezTo>
                  <a:cubicBezTo>
                    <a:pt x="10795" y="2367"/>
                    <a:pt x="16511" y="0"/>
                    <a:pt x="22470" y="0"/>
                  </a:cubicBezTo>
                  <a:close/>
                </a:path>
              </a:pathLst>
            </a:custGeom>
            <a:solidFill>
              <a:srgbClr val="FFFFFF"/>
            </a:solidFill>
            <a:ln w="57150" cap="rnd">
              <a:solidFill>
                <a:srgbClr val="CDEEFF"/>
              </a:solidFill>
              <a:prstDash val="solid"/>
              <a:round/>
            </a:ln>
          </p:spPr>
        </p:sp>
        <p:sp>
          <p:nvSpPr>
            <p:cNvPr id="7" name="TextBox 7"/>
            <p:cNvSpPr txBox="1"/>
            <p:nvPr/>
          </p:nvSpPr>
          <p:spPr>
            <a:xfrm>
              <a:off x="0" y="-28575"/>
              <a:ext cx="3175989" cy="2462198"/>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8" name="Freeform 8"/>
          <p:cNvSpPr/>
          <p:nvPr/>
        </p:nvSpPr>
        <p:spPr>
          <a:xfrm>
            <a:off x="4097199" y="3799092"/>
            <a:ext cx="11819762" cy="4725488"/>
          </a:xfrm>
          <a:custGeom>
            <a:avLst/>
            <a:gdLst/>
            <a:ahLst/>
            <a:cxnLst/>
            <a:rect l="l" t="t" r="r" b="b"/>
            <a:pathLst>
              <a:path w="11819762" h="4725488">
                <a:moveTo>
                  <a:pt x="0" y="0"/>
                </a:moveTo>
                <a:lnTo>
                  <a:pt x="11819762" y="0"/>
                </a:lnTo>
                <a:lnTo>
                  <a:pt x="11819762" y="4725487"/>
                </a:lnTo>
                <a:lnTo>
                  <a:pt x="0" y="4725487"/>
                </a:lnTo>
                <a:lnTo>
                  <a:pt x="0" y="0"/>
                </a:lnTo>
                <a:close/>
              </a:path>
            </a:pathLst>
          </a:custGeom>
          <a:blipFill>
            <a:blip r:embed="rId8"/>
            <a:stretch>
              <a:fillRect/>
            </a:stretch>
          </a:blipFill>
        </p:spPr>
      </p:sp>
      <p:grpSp>
        <p:nvGrpSpPr>
          <p:cNvPr id="9" name="Group 9"/>
          <p:cNvGrpSpPr/>
          <p:nvPr/>
        </p:nvGrpSpPr>
        <p:grpSpPr>
          <a:xfrm>
            <a:off x="5776471" y="5032463"/>
            <a:ext cx="2571750" cy="826222"/>
            <a:chOff x="0" y="0"/>
            <a:chExt cx="3429000" cy="1101629"/>
          </a:xfrm>
        </p:grpSpPr>
        <p:sp>
          <p:nvSpPr>
            <p:cNvPr id="10" name="TextBox 10"/>
            <p:cNvSpPr txBox="1"/>
            <p:nvPr/>
          </p:nvSpPr>
          <p:spPr>
            <a:xfrm>
              <a:off x="0" y="705389"/>
              <a:ext cx="3429000" cy="396240"/>
            </a:xfrm>
            <a:prstGeom prst="rect">
              <a:avLst/>
            </a:prstGeom>
          </p:spPr>
          <p:txBody>
            <a:bodyPr lIns="0" tIns="0" rIns="0" bIns="0" rtlCol="0" anchor="t">
              <a:spAutoFit/>
            </a:bodyPr>
            <a:lstStyle/>
            <a:p>
              <a:pPr marL="0" lvl="0" indent="0" algn="ctr">
                <a:lnSpc>
                  <a:spcPts val="2520"/>
                </a:lnSpc>
                <a:spcBef>
                  <a:spcPct val="0"/>
                </a:spcBef>
              </a:pPr>
              <a:endParaRPr/>
            </a:p>
          </p:txBody>
        </p:sp>
        <p:sp>
          <p:nvSpPr>
            <p:cNvPr id="11" name="TextBox 11"/>
            <p:cNvSpPr txBox="1"/>
            <p:nvPr/>
          </p:nvSpPr>
          <p:spPr>
            <a:xfrm>
              <a:off x="0" y="-57150"/>
              <a:ext cx="3429000" cy="534670"/>
            </a:xfrm>
            <a:prstGeom prst="rect">
              <a:avLst/>
            </a:prstGeom>
          </p:spPr>
          <p:txBody>
            <a:bodyPr lIns="0" tIns="0" rIns="0" bIns="0" rtlCol="0" anchor="t">
              <a:spAutoFit/>
            </a:bodyPr>
            <a:lstStyle/>
            <a:p>
              <a:pPr marL="0" lvl="0" indent="0" algn="ctr">
                <a:lnSpc>
                  <a:spcPts val="3359"/>
                </a:lnSpc>
                <a:spcBef>
                  <a:spcPct val="0"/>
                </a:spcBef>
              </a:pPr>
              <a:endParaRPr/>
            </a:p>
          </p:txBody>
        </p:sp>
      </p:grpSp>
      <p:sp>
        <p:nvSpPr>
          <p:cNvPr id="12" name="TextBox 12"/>
          <p:cNvSpPr txBox="1"/>
          <p:nvPr/>
        </p:nvSpPr>
        <p:spPr>
          <a:xfrm>
            <a:off x="4216736" y="1100288"/>
            <a:ext cx="11046854" cy="2654573"/>
          </a:xfrm>
          <a:prstGeom prst="rect">
            <a:avLst/>
          </a:prstGeom>
        </p:spPr>
        <p:txBody>
          <a:bodyPr lIns="0" tIns="0" rIns="0" bIns="0" rtlCol="0" anchor="t">
            <a:spAutoFit/>
          </a:bodyPr>
          <a:lstStyle/>
          <a:p>
            <a:pPr>
              <a:lnSpc>
                <a:spcPts val="2320"/>
              </a:lnSpc>
            </a:pPr>
            <a:r>
              <a:rPr lang="es-ES" sz="2000" dirty="0">
                <a:solidFill>
                  <a:srgbClr val="0070C0"/>
                </a:solidFill>
                <a:effectLst/>
                <a:latin typeface="Quicksand Bold" panose="020B0604020202020204" charset="0"/>
                <a:ea typeface="Meiryo" panose="020B0604030504040204" pitchFamily="34" charset="-128"/>
                <a:cs typeface="Arial" panose="020B0604020202020204" pitchFamily="34" charset="0"/>
              </a:rPr>
              <a:t>Gracias a esto podemos saber para solo un día que estado sería el siguiente, pero con motivo de la cantidad abrupta de datos se puede además simular en un intervalo de días 1 por 1 usando la temporalidad para así simular el mes de diciembre del presente año en un intervalo de 31 usando las mismas especificaciones de la primera simulación. </a:t>
            </a:r>
            <a:endParaRPr lang="es-MX" sz="2000" dirty="0">
              <a:solidFill>
                <a:srgbClr val="0070C0"/>
              </a:solidFill>
              <a:effectLst/>
              <a:latin typeface="Quicksand Bold" panose="020B0604020202020204" charset="0"/>
              <a:ea typeface="Meiryo" panose="020B0604030504040204" pitchFamily="34" charset="-128"/>
              <a:cs typeface="Arial" panose="020B0604020202020204" pitchFamily="34" charset="0"/>
            </a:endParaRPr>
          </a:p>
          <a:p>
            <a:pPr>
              <a:lnSpc>
                <a:spcPts val="2320"/>
              </a:lnSpc>
            </a:pPr>
            <a:endParaRPr lang="en-US" sz="2000" spc="22" dirty="0">
              <a:solidFill>
                <a:srgbClr val="2676A4"/>
              </a:solidFill>
              <a:latin typeface="Quicksand Bold"/>
            </a:endParaRPr>
          </a:p>
          <a:p>
            <a:pPr algn="just">
              <a:lnSpc>
                <a:spcPts val="2320"/>
              </a:lnSpc>
            </a:pPr>
            <a:r>
              <a:rPr lang="en-US" sz="2000" spc="22" dirty="0">
                <a:solidFill>
                  <a:srgbClr val="2676A4"/>
                </a:solidFill>
                <a:latin typeface="Quicksand Bold"/>
              </a:rPr>
              <a:t>Para </a:t>
            </a:r>
            <a:r>
              <a:rPr lang="en-US" sz="2000" spc="22" dirty="0" err="1">
                <a:solidFill>
                  <a:srgbClr val="2676A4"/>
                </a:solidFill>
                <a:latin typeface="Quicksand Bold"/>
              </a:rPr>
              <a:t>conocer</a:t>
            </a:r>
            <a:r>
              <a:rPr lang="en-US" sz="2000" spc="22" dirty="0">
                <a:solidFill>
                  <a:srgbClr val="2676A4"/>
                </a:solidFill>
                <a:latin typeface="Quicksand Bold"/>
              </a:rPr>
              <a:t> </a:t>
            </a:r>
            <a:r>
              <a:rPr lang="en-US" sz="2000" spc="22" dirty="0" err="1">
                <a:solidFill>
                  <a:srgbClr val="2676A4"/>
                </a:solidFill>
                <a:latin typeface="Quicksand Bold"/>
              </a:rPr>
              <a:t>los</a:t>
            </a:r>
            <a:r>
              <a:rPr lang="en-US" sz="2000" spc="22" dirty="0">
                <a:solidFill>
                  <a:srgbClr val="2676A4"/>
                </a:solidFill>
                <a:latin typeface="Quicksand Bold"/>
              </a:rPr>
              <a:t> </a:t>
            </a:r>
            <a:r>
              <a:rPr lang="en-US" sz="2000" spc="22" dirty="0" err="1">
                <a:solidFill>
                  <a:srgbClr val="2676A4"/>
                </a:solidFill>
                <a:latin typeface="Quicksand Bold"/>
              </a:rPr>
              <a:t>datos</a:t>
            </a:r>
            <a:r>
              <a:rPr lang="en-US" sz="2000" spc="22" dirty="0">
                <a:solidFill>
                  <a:srgbClr val="2676A4"/>
                </a:solidFill>
                <a:latin typeface="Quicksand Bold"/>
              </a:rPr>
              <a:t> de </a:t>
            </a:r>
            <a:r>
              <a:rPr lang="en-US" sz="2000" spc="22" dirty="0" err="1">
                <a:solidFill>
                  <a:srgbClr val="2676A4"/>
                </a:solidFill>
                <a:latin typeface="Quicksand Bold"/>
              </a:rPr>
              <a:t>más</a:t>
            </a:r>
            <a:r>
              <a:rPr lang="en-US" sz="2000" spc="22" dirty="0">
                <a:solidFill>
                  <a:srgbClr val="2676A4"/>
                </a:solidFill>
                <a:latin typeface="Quicksand Bold"/>
              </a:rPr>
              <a:t> de un día </a:t>
            </a:r>
            <a:r>
              <a:rPr lang="en-US" sz="2000" spc="22" dirty="0" err="1">
                <a:solidFill>
                  <a:srgbClr val="2676A4"/>
                </a:solidFill>
                <a:latin typeface="Quicksand Bold"/>
              </a:rPr>
              <a:t>usamos</a:t>
            </a:r>
            <a:r>
              <a:rPr lang="en-US" sz="2000" spc="22" dirty="0">
                <a:solidFill>
                  <a:srgbClr val="2676A4"/>
                </a:solidFill>
                <a:latin typeface="Quicksand Bold"/>
              </a:rPr>
              <a:t> la </a:t>
            </a:r>
            <a:r>
              <a:rPr lang="en-US" sz="2000" spc="22" dirty="0" err="1">
                <a:solidFill>
                  <a:srgbClr val="2676A4"/>
                </a:solidFill>
                <a:latin typeface="Quicksand Bold"/>
              </a:rPr>
              <a:t>temporalidad</a:t>
            </a:r>
            <a:r>
              <a:rPr lang="en-US" sz="2000" spc="22" dirty="0">
                <a:solidFill>
                  <a:srgbClr val="2676A4"/>
                </a:solidFill>
                <a:latin typeface="Quicksand Bold"/>
              </a:rPr>
              <a:t>;</a:t>
            </a:r>
          </a:p>
          <a:p>
            <a:pPr algn="just">
              <a:lnSpc>
                <a:spcPts val="2320"/>
              </a:lnSpc>
            </a:pPr>
            <a:r>
              <a:rPr lang="en-US" sz="2000" spc="22" dirty="0" err="1">
                <a:solidFill>
                  <a:srgbClr val="2676A4"/>
                </a:solidFill>
                <a:latin typeface="Quicksand Bold"/>
              </a:rPr>
              <a:t>creamos</a:t>
            </a:r>
            <a:r>
              <a:rPr lang="en-US" sz="2000" spc="22" dirty="0">
                <a:solidFill>
                  <a:srgbClr val="2676A4"/>
                </a:solidFill>
                <a:latin typeface="Quicksand Bold"/>
              </a:rPr>
              <a:t> </a:t>
            </a:r>
            <a:r>
              <a:rPr lang="en-US" sz="2000" spc="22" dirty="0" err="1">
                <a:solidFill>
                  <a:srgbClr val="2676A4"/>
                </a:solidFill>
                <a:latin typeface="Quicksand Bold"/>
              </a:rPr>
              <a:t>una</a:t>
            </a:r>
            <a:r>
              <a:rPr lang="en-US" sz="2000" spc="22" dirty="0">
                <a:solidFill>
                  <a:srgbClr val="2676A4"/>
                </a:solidFill>
                <a:latin typeface="Quicksand Bold"/>
              </a:rPr>
              <a:t> </a:t>
            </a:r>
            <a:r>
              <a:rPr lang="en-US" sz="2000" spc="22" dirty="0" err="1">
                <a:solidFill>
                  <a:srgbClr val="2676A4"/>
                </a:solidFill>
                <a:latin typeface="Quicksand Bold"/>
              </a:rPr>
              <a:t>función</a:t>
            </a:r>
            <a:r>
              <a:rPr lang="en-US" sz="2000" spc="22" dirty="0">
                <a:solidFill>
                  <a:srgbClr val="2676A4"/>
                </a:solidFill>
                <a:latin typeface="Quicksand Bold"/>
              </a:rPr>
              <a:t> que </a:t>
            </a:r>
            <a:r>
              <a:rPr lang="en-US" sz="2000" spc="22" dirty="0" err="1">
                <a:solidFill>
                  <a:srgbClr val="2676A4"/>
                </a:solidFill>
                <a:latin typeface="Quicksand Bold"/>
              </a:rPr>
              <a:t>pueda</a:t>
            </a:r>
            <a:r>
              <a:rPr lang="en-US" sz="2000" spc="22" dirty="0">
                <a:solidFill>
                  <a:srgbClr val="2676A4"/>
                </a:solidFill>
                <a:latin typeface="Quicksand Bold"/>
              </a:rPr>
              <a:t> </a:t>
            </a:r>
            <a:r>
              <a:rPr lang="en-US" sz="2000" spc="22" dirty="0" err="1">
                <a:solidFill>
                  <a:srgbClr val="2676A4"/>
                </a:solidFill>
                <a:latin typeface="Quicksand Bold"/>
              </a:rPr>
              <a:t>simular</a:t>
            </a:r>
            <a:r>
              <a:rPr lang="en-US" sz="2000" spc="22" dirty="0">
                <a:solidFill>
                  <a:srgbClr val="2676A4"/>
                </a:solidFill>
                <a:latin typeface="Quicksand Bold"/>
              </a:rPr>
              <a:t> la </a:t>
            </a:r>
            <a:r>
              <a:rPr lang="en-US" sz="2000" spc="22" dirty="0" err="1">
                <a:solidFill>
                  <a:srgbClr val="2676A4"/>
                </a:solidFill>
                <a:latin typeface="Quicksand Bold"/>
              </a:rPr>
              <a:t>cadena</a:t>
            </a:r>
            <a:r>
              <a:rPr lang="en-US" sz="2000" spc="22" dirty="0">
                <a:solidFill>
                  <a:srgbClr val="2676A4"/>
                </a:solidFill>
                <a:latin typeface="Quicksand Bold"/>
              </a:rPr>
              <a:t> de Markov con un </a:t>
            </a:r>
            <a:r>
              <a:rPr lang="en-US" sz="2000" spc="22" dirty="0" err="1">
                <a:solidFill>
                  <a:srgbClr val="2676A4"/>
                </a:solidFill>
                <a:latin typeface="Quicksand Bold"/>
              </a:rPr>
              <a:t>intervalo</a:t>
            </a:r>
            <a:r>
              <a:rPr lang="en-US" sz="2000" spc="22" dirty="0">
                <a:solidFill>
                  <a:srgbClr val="2676A4"/>
                </a:solidFill>
                <a:latin typeface="Quicksand Bold"/>
              </a:rPr>
              <a:t> de días </a:t>
            </a:r>
            <a:r>
              <a:rPr lang="en-US" sz="2000" spc="22" dirty="0" err="1">
                <a:solidFill>
                  <a:srgbClr val="2676A4"/>
                </a:solidFill>
                <a:latin typeface="Quicksand Bold"/>
              </a:rPr>
              <a:t>usando</a:t>
            </a:r>
            <a:r>
              <a:rPr lang="en-US" sz="2000" spc="22" dirty="0">
                <a:solidFill>
                  <a:srgbClr val="2676A4"/>
                </a:solidFill>
                <a:latin typeface="Quicksand Bold"/>
              </a:rPr>
              <a:t> la </a:t>
            </a:r>
            <a:r>
              <a:rPr lang="en-US" sz="2000" spc="22" dirty="0" err="1">
                <a:solidFill>
                  <a:srgbClr val="2676A4"/>
                </a:solidFill>
                <a:latin typeface="Quicksand Bold"/>
              </a:rPr>
              <a:t>temporalidad</a:t>
            </a:r>
            <a:r>
              <a:rPr lang="en-US" sz="2000" spc="22" dirty="0">
                <a:solidFill>
                  <a:srgbClr val="2676A4"/>
                </a:solidFill>
                <a:latin typeface="Quicksand Bold"/>
              </a:rPr>
              <a:t> </a:t>
            </a:r>
            <a:r>
              <a:rPr lang="en-US" sz="2000" spc="22" dirty="0" err="1">
                <a:solidFill>
                  <a:srgbClr val="2676A4"/>
                </a:solidFill>
                <a:latin typeface="Quicksand Bold"/>
              </a:rPr>
              <a:t>como</a:t>
            </a:r>
            <a:r>
              <a:rPr lang="en-US" sz="2000" spc="22" dirty="0">
                <a:solidFill>
                  <a:srgbClr val="2676A4"/>
                </a:solidFill>
                <a:latin typeface="Quicksand Bold"/>
              </a:rPr>
              <a:t> </a:t>
            </a:r>
            <a:r>
              <a:rPr lang="en-US" sz="2000" spc="22" dirty="0" err="1">
                <a:solidFill>
                  <a:srgbClr val="2676A4"/>
                </a:solidFill>
                <a:latin typeface="Quicksand Bold"/>
              </a:rPr>
              <a:t>guía</a:t>
            </a:r>
            <a:r>
              <a:rPr lang="en-US" sz="2000" spc="22" dirty="0">
                <a:solidFill>
                  <a:srgbClr val="2676A4"/>
                </a:solidFill>
                <a:latin typeface="Quicksand Bold"/>
              </a:rPr>
              <a:t>.</a:t>
            </a:r>
          </a:p>
          <a:p>
            <a:pPr>
              <a:lnSpc>
                <a:spcPts val="2320"/>
              </a:lnSpc>
              <a:spcBef>
                <a:spcPct val="0"/>
              </a:spcBef>
            </a:pPr>
            <a:endParaRPr lang="en-US" sz="2000" spc="22" dirty="0">
              <a:solidFill>
                <a:srgbClr val="2676A4"/>
              </a:solidFill>
              <a:latin typeface="Quicksand Bold"/>
            </a:endParaRPr>
          </a:p>
        </p:txBody>
      </p:sp>
      <p:sp>
        <p:nvSpPr>
          <p:cNvPr id="13" name="TextBox 13"/>
          <p:cNvSpPr txBox="1"/>
          <p:nvPr/>
        </p:nvSpPr>
        <p:spPr>
          <a:xfrm>
            <a:off x="4216736" y="8681720"/>
            <a:ext cx="11046854" cy="884858"/>
          </a:xfrm>
          <a:prstGeom prst="rect">
            <a:avLst/>
          </a:prstGeom>
        </p:spPr>
        <p:txBody>
          <a:bodyPr lIns="0" tIns="0" rIns="0" bIns="0" rtlCol="0" anchor="t">
            <a:spAutoFit/>
          </a:bodyPr>
          <a:lstStyle/>
          <a:p>
            <a:pPr algn="just">
              <a:lnSpc>
                <a:spcPts val="2320"/>
              </a:lnSpc>
              <a:spcBef>
                <a:spcPct val="0"/>
              </a:spcBef>
            </a:pPr>
            <a:r>
              <a:rPr lang="en-US" sz="2000" spc="22" dirty="0">
                <a:solidFill>
                  <a:srgbClr val="2676A4"/>
                </a:solidFill>
                <a:latin typeface="Quicksand Bold"/>
              </a:rPr>
              <a:t>Para </a:t>
            </a:r>
            <a:r>
              <a:rPr lang="en-US" sz="2000" spc="22" dirty="0" err="1">
                <a:solidFill>
                  <a:srgbClr val="2676A4"/>
                </a:solidFill>
                <a:latin typeface="Quicksand Bold"/>
              </a:rPr>
              <a:t>esto</a:t>
            </a:r>
            <a:r>
              <a:rPr lang="en-US" sz="2000" spc="22" dirty="0">
                <a:solidFill>
                  <a:srgbClr val="2676A4"/>
                </a:solidFill>
                <a:latin typeface="Quicksand Bold"/>
              </a:rPr>
              <a:t> se </a:t>
            </a:r>
            <a:r>
              <a:rPr lang="en-US" sz="2000" spc="22" dirty="0" err="1">
                <a:solidFill>
                  <a:srgbClr val="2676A4"/>
                </a:solidFill>
                <a:latin typeface="Quicksand Bold"/>
              </a:rPr>
              <a:t>diseño</a:t>
            </a:r>
            <a:r>
              <a:rPr lang="en-US" sz="2000" spc="22" dirty="0">
                <a:solidFill>
                  <a:srgbClr val="2676A4"/>
                </a:solidFill>
                <a:latin typeface="Quicksand Bold"/>
              </a:rPr>
              <a:t> la </a:t>
            </a:r>
            <a:r>
              <a:rPr lang="en-US" sz="2000" spc="22" dirty="0" err="1">
                <a:solidFill>
                  <a:srgbClr val="2676A4"/>
                </a:solidFill>
                <a:latin typeface="Quicksand Bold"/>
              </a:rPr>
              <a:t>función</a:t>
            </a:r>
            <a:r>
              <a:rPr lang="en-US" sz="2000" spc="22" dirty="0">
                <a:solidFill>
                  <a:srgbClr val="2676A4"/>
                </a:solidFill>
                <a:latin typeface="Quicksand Bold"/>
              </a:rPr>
              <a:t> de </a:t>
            </a:r>
            <a:r>
              <a:rPr lang="en-US" sz="2000" spc="22" dirty="0" err="1">
                <a:solidFill>
                  <a:srgbClr val="2676A4"/>
                </a:solidFill>
                <a:latin typeface="Quicksand Bold"/>
              </a:rPr>
              <a:t>simularClima</a:t>
            </a:r>
            <a:r>
              <a:rPr lang="en-US" sz="2000" spc="22" dirty="0">
                <a:solidFill>
                  <a:srgbClr val="2676A4"/>
                </a:solidFill>
                <a:latin typeface="Quicksand Bold"/>
              </a:rPr>
              <a:t>. Su </a:t>
            </a:r>
            <a:r>
              <a:rPr lang="en-US" sz="2000" spc="22" dirty="0" err="1">
                <a:solidFill>
                  <a:srgbClr val="2676A4"/>
                </a:solidFill>
                <a:latin typeface="Quicksand Bold"/>
              </a:rPr>
              <a:t>objetivo</a:t>
            </a:r>
            <a:r>
              <a:rPr lang="en-US" sz="2000" spc="22" dirty="0">
                <a:solidFill>
                  <a:srgbClr val="2676A4"/>
                </a:solidFill>
                <a:latin typeface="Quicksand Bold"/>
              </a:rPr>
              <a:t> es </a:t>
            </a:r>
            <a:r>
              <a:rPr lang="en-US" sz="2000" spc="22" dirty="0" err="1">
                <a:solidFill>
                  <a:srgbClr val="2676A4"/>
                </a:solidFill>
                <a:latin typeface="Quicksand Bold"/>
              </a:rPr>
              <a:t>simular</a:t>
            </a:r>
            <a:r>
              <a:rPr lang="en-US" sz="2000" spc="22" dirty="0">
                <a:solidFill>
                  <a:srgbClr val="2676A4"/>
                </a:solidFill>
                <a:latin typeface="Quicksand Bold"/>
              </a:rPr>
              <a:t> la </a:t>
            </a:r>
            <a:r>
              <a:rPr lang="en-US" sz="2000" spc="22" dirty="0" err="1">
                <a:solidFill>
                  <a:srgbClr val="2676A4"/>
                </a:solidFill>
                <a:latin typeface="Quicksand Bold"/>
              </a:rPr>
              <a:t>evolución</a:t>
            </a:r>
            <a:r>
              <a:rPr lang="en-US" sz="2000" spc="22" dirty="0">
                <a:solidFill>
                  <a:srgbClr val="2676A4"/>
                </a:solidFill>
                <a:latin typeface="Quicksand Bold"/>
              </a:rPr>
              <a:t> del </a:t>
            </a:r>
            <a:r>
              <a:rPr lang="en-US" sz="2000" spc="22" dirty="0" err="1">
                <a:solidFill>
                  <a:srgbClr val="2676A4"/>
                </a:solidFill>
                <a:latin typeface="Quicksand Bold"/>
              </a:rPr>
              <a:t>clima</a:t>
            </a:r>
            <a:r>
              <a:rPr lang="en-US" sz="2000" spc="22" dirty="0">
                <a:solidFill>
                  <a:srgbClr val="2676A4"/>
                </a:solidFill>
                <a:latin typeface="Quicksand Bold"/>
              </a:rPr>
              <a:t> a lo largo de un </a:t>
            </a:r>
            <a:r>
              <a:rPr lang="en-US" sz="2000" spc="22" dirty="0" err="1">
                <a:solidFill>
                  <a:srgbClr val="2676A4"/>
                </a:solidFill>
                <a:latin typeface="Quicksand Bold"/>
              </a:rPr>
              <a:t>número</a:t>
            </a:r>
            <a:r>
              <a:rPr lang="en-US" sz="2000" spc="22" dirty="0">
                <a:solidFill>
                  <a:srgbClr val="2676A4"/>
                </a:solidFill>
                <a:latin typeface="Quicksand Bold"/>
              </a:rPr>
              <a:t> </a:t>
            </a:r>
            <a:r>
              <a:rPr lang="en-US" sz="2000" spc="22" dirty="0" err="1">
                <a:solidFill>
                  <a:srgbClr val="2676A4"/>
                </a:solidFill>
                <a:latin typeface="Quicksand Bold"/>
              </a:rPr>
              <a:t>específico</a:t>
            </a:r>
            <a:r>
              <a:rPr lang="en-US" sz="2000" spc="22" dirty="0">
                <a:solidFill>
                  <a:srgbClr val="2676A4"/>
                </a:solidFill>
                <a:latin typeface="Quicksand Bold"/>
              </a:rPr>
              <a:t> de días </a:t>
            </a:r>
            <a:r>
              <a:rPr lang="en-US" sz="2000" spc="22" dirty="0" err="1">
                <a:solidFill>
                  <a:srgbClr val="2676A4"/>
                </a:solidFill>
                <a:latin typeface="Quicksand Bold"/>
              </a:rPr>
              <a:t>basado</a:t>
            </a:r>
            <a:r>
              <a:rPr lang="en-US" sz="2000" spc="22" dirty="0">
                <a:solidFill>
                  <a:srgbClr val="2676A4"/>
                </a:solidFill>
                <a:latin typeface="Quicksand Bold"/>
              </a:rPr>
              <a:t> </a:t>
            </a:r>
            <a:r>
              <a:rPr lang="en-US" sz="2000" spc="22" dirty="0" err="1">
                <a:solidFill>
                  <a:srgbClr val="2676A4"/>
                </a:solidFill>
                <a:latin typeface="Quicksand Bold"/>
              </a:rPr>
              <a:t>en</a:t>
            </a:r>
            <a:r>
              <a:rPr lang="en-US" sz="2000" spc="22" dirty="0">
                <a:solidFill>
                  <a:srgbClr val="2676A4"/>
                </a:solidFill>
                <a:latin typeface="Quicksand Bold"/>
              </a:rPr>
              <a:t> la </a:t>
            </a:r>
            <a:r>
              <a:rPr lang="en-US" sz="2000" spc="22" dirty="0" err="1">
                <a:solidFill>
                  <a:srgbClr val="2676A4"/>
                </a:solidFill>
                <a:latin typeface="Quicksand Bold"/>
              </a:rPr>
              <a:t>cadena</a:t>
            </a:r>
            <a:r>
              <a:rPr lang="en-US" sz="2000" spc="22" dirty="0">
                <a:solidFill>
                  <a:srgbClr val="2676A4"/>
                </a:solidFill>
                <a:latin typeface="Quicksand Bold"/>
              </a:rPr>
              <a:t> de Markov y la </a:t>
            </a:r>
            <a:r>
              <a:rPr lang="en-US" sz="2000" spc="22" dirty="0" err="1">
                <a:solidFill>
                  <a:srgbClr val="2676A4"/>
                </a:solidFill>
                <a:latin typeface="Quicksand Bold"/>
              </a:rPr>
              <a:t>función</a:t>
            </a:r>
            <a:r>
              <a:rPr lang="en-US" sz="2000" spc="22" dirty="0">
                <a:solidFill>
                  <a:srgbClr val="2676A4"/>
                </a:solidFill>
                <a:latin typeface="Quicksand Bold"/>
              </a:rPr>
              <a:t> </a:t>
            </a:r>
            <a:r>
              <a:rPr lang="en-US" sz="2000" spc="22" dirty="0" err="1">
                <a:solidFill>
                  <a:srgbClr val="2676A4"/>
                </a:solidFill>
                <a:latin typeface="Quicksand Bold"/>
              </a:rPr>
              <a:t>estimarClima</a:t>
            </a:r>
            <a:r>
              <a:rPr lang="en-US" sz="2000" spc="22" dirty="0">
                <a:solidFill>
                  <a:srgbClr val="2676A4"/>
                </a:solidFill>
                <a:latin typeface="Quicksand Bold"/>
              </a:rPr>
              <a:t> que define </a:t>
            </a:r>
            <a:r>
              <a:rPr lang="en-US" sz="2000" spc="22" dirty="0" err="1">
                <a:solidFill>
                  <a:srgbClr val="2676A4"/>
                </a:solidFill>
                <a:latin typeface="Quicksand Bold"/>
              </a:rPr>
              <a:t>cómo</a:t>
            </a:r>
            <a:r>
              <a:rPr lang="en-US" sz="2000" spc="22" dirty="0">
                <a:solidFill>
                  <a:srgbClr val="2676A4"/>
                </a:solidFill>
                <a:latin typeface="Quicksand Bold"/>
              </a:rPr>
              <a:t> cambia </a:t>
            </a:r>
            <a:r>
              <a:rPr lang="en-US" sz="2000" spc="22" dirty="0" err="1">
                <a:solidFill>
                  <a:srgbClr val="2676A4"/>
                </a:solidFill>
                <a:latin typeface="Quicksand Bold"/>
              </a:rPr>
              <a:t>el</a:t>
            </a:r>
            <a:r>
              <a:rPr lang="en-US" sz="2000" spc="22" dirty="0">
                <a:solidFill>
                  <a:srgbClr val="2676A4"/>
                </a:solidFill>
                <a:latin typeface="Quicksand Bold"/>
              </a:rPr>
              <a:t> </a:t>
            </a:r>
            <a:r>
              <a:rPr lang="en-US" sz="2000" spc="22" dirty="0" err="1">
                <a:solidFill>
                  <a:srgbClr val="2676A4"/>
                </a:solidFill>
                <a:latin typeface="Quicksand Bold"/>
              </a:rPr>
              <a:t>clima</a:t>
            </a:r>
            <a:r>
              <a:rPr lang="en-US" sz="2000" spc="22" dirty="0">
                <a:solidFill>
                  <a:srgbClr val="2676A4"/>
                </a:solidFill>
                <a:latin typeface="Quicksand Bold"/>
              </a:rPr>
              <a:t> de un día a </a:t>
            </a:r>
            <a:r>
              <a:rPr lang="en-US" sz="2000" spc="22" dirty="0" err="1">
                <a:solidFill>
                  <a:srgbClr val="2676A4"/>
                </a:solidFill>
                <a:latin typeface="Quicksand Bold"/>
              </a:rPr>
              <a:t>otro</a:t>
            </a:r>
            <a:r>
              <a:rPr lang="en-US" sz="2000" spc="22" dirty="0">
                <a:solidFill>
                  <a:srgbClr val="2676A4"/>
                </a:solidFill>
                <a:latin typeface="Quicksand Bold"/>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6237728" y="-220160"/>
            <a:ext cx="5812545" cy="3923468"/>
          </a:xfrm>
          <a:custGeom>
            <a:avLst/>
            <a:gdLst/>
            <a:ahLst/>
            <a:cxnLst/>
            <a:rect l="l" t="t" r="r" b="b"/>
            <a:pathLst>
              <a:path w="5812545" h="3923468">
                <a:moveTo>
                  <a:pt x="0" y="0"/>
                </a:moveTo>
                <a:lnTo>
                  <a:pt x="5812544" y="0"/>
                </a:lnTo>
                <a:lnTo>
                  <a:pt x="5812544" y="3923468"/>
                </a:lnTo>
                <a:lnTo>
                  <a:pt x="0" y="392346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3008559" y="6304219"/>
            <a:ext cx="7061994" cy="4766846"/>
          </a:xfrm>
          <a:custGeom>
            <a:avLst/>
            <a:gdLst/>
            <a:ahLst/>
            <a:cxnLst/>
            <a:rect l="l" t="t" r="r" b="b"/>
            <a:pathLst>
              <a:path w="7061994" h="4766846">
                <a:moveTo>
                  <a:pt x="0" y="0"/>
                </a:moveTo>
                <a:lnTo>
                  <a:pt x="7061994" y="0"/>
                </a:lnTo>
                <a:lnTo>
                  <a:pt x="7061994" y="4766846"/>
                </a:lnTo>
                <a:lnTo>
                  <a:pt x="0" y="476684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4" name="Freeform 4"/>
          <p:cNvSpPr/>
          <p:nvPr/>
        </p:nvSpPr>
        <p:spPr>
          <a:xfrm>
            <a:off x="9335790" y="2022010"/>
            <a:ext cx="6740059" cy="6242979"/>
          </a:xfrm>
          <a:custGeom>
            <a:avLst/>
            <a:gdLst/>
            <a:ahLst/>
            <a:cxnLst/>
            <a:rect l="l" t="t" r="r" b="b"/>
            <a:pathLst>
              <a:path w="6740059" h="6242979">
                <a:moveTo>
                  <a:pt x="0" y="0"/>
                </a:moveTo>
                <a:lnTo>
                  <a:pt x="6740059" y="0"/>
                </a:lnTo>
                <a:lnTo>
                  <a:pt x="6740059" y="6242980"/>
                </a:lnTo>
                <a:lnTo>
                  <a:pt x="0" y="62429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181628" y="2022010"/>
            <a:ext cx="8626971" cy="7236290"/>
            <a:chOff x="0" y="0"/>
            <a:chExt cx="2815857" cy="2361936"/>
          </a:xfrm>
        </p:grpSpPr>
        <p:sp>
          <p:nvSpPr>
            <p:cNvPr id="6" name="Freeform 6"/>
            <p:cNvSpPr/>
            <p:nvPr/>
          </p:nvSpPr>
          <p:spPr>
            <a:xfrm>
              <a:off x="0" y="0"/>
              <a:ext cx="2815857" cy="2361936"/>
            </a:xfrm>
            <a:custGeom>
              <a:avLst/>
              <a:gdLst/>
              <a:ahLst/>
              <a:cxnLst/>
              <a:rect l="l" t="t" r="r" b="b"/>
              <a:pathLst>
                <a:path w="2815857" h="2361936">
                  <a:moveTo>
                    <a:pt x="31409" y="0"/>
                  </a:moveTo>
                  <a:lnTo>
                    <a:pt x="2784448" y="0"/>
                  </a:lnTo>
                  <a:cubicBezTo>
                    <a:pt x="2792778" y="0"/>
                    <a:pt x="2800767" y="3309"/>
                    <a:pt x="2806657" y="9200"/>
                  </a:cubicBezTo>
                  <a:cubicBezTo>
                    <a:pt x="2812548" y="15090"/>
                    <a:pt x="2815857" y="23079"/>
                    <a:pt x="2815857" y="31409"/>
                  </a:cubicBezTo>
                  <a:lnTo>
                    <a:pt x="2815857" y="2330527"/>
                  </a:lnTo>
                  <a:cubicBezTo>
                    <a:pt x="2815857" y="2338857"/>
                    <a:pt x="2812548" y="2346846"/>
                    <a:pt x="2806657" y="2352737"/>
                  </a:cubicBezTo>
                  <a:cubicBezTo>
                    <a:pt x="2800767" y="2358627"/>
                    <a:pt x="2792778" y="2361936"/>
                    <a:pt x="2784448" y="2361936"/>
                  </a:cubicBezTo>
                  <a:lnTo>
                    <a:pt x="31409" y="2361936"/>
                  </a:lnTo>
                  <a:cubicBezTo>
                    <a:pt x="14062" y="2361936"/>
                    <a:pt x="0" y="2347874"/>
                    <a:pt x="0" y="2330527"/>
                  </a:cubicBezTo>
                  <a:lnTo>
                    <a:pt x="0" y="31409"/>
                  </a:lnTo>
                  <a:cubicBezTo>
                    <a:pt x="0" y="23079"/>
                    <a:pt x="3309" y="15090"/>
                    <a:pt x="9200" y="9200"/>
                  </a:cubicBezTo>
                  <a:cubicBezTo>
                    <a:pt x="15090" y="3309"/>
                    <a:pt x="23079" y="0"/>
                    <a:pt x="31409" y="0"/>
                  </a:cubicBezTo>
                  <a:close/>
                </a:path>
              </a:pathLst>
            </a:custGeom>
            <a:solidFill>
              <a:srgbClr val="FFFFFF"/>
            </a:solidFill>
            <a:ln w="57150" cap="rnd">
              <a:solidFill>
                <a:srgbClr val="CDEEFF"/>
              </a:solidFill>
              <a:prstDash val="solid"/>
              <a:round/>
            </a:ln>
          </p:spPr>
        </p:sp>
        <p:sp>
          <p:nvSpPr>
            <p:cNvPr id="7" name="TextBox 7"/>
            <p:cNvSpPr txBox="1"/>
            <p:nvPr/>
          </p:nvSpPr>
          <p:spPr>
            <a:xfrm>
              <a:off x="0" y="-28575"/>
              <a:ext cx="2815857" cy="2390511"/>
            </a:xfrm>
            <a:prstGeom prst="rect">
              <a:avLst/>
            </a:prstGeom>
          </p:spPr>
          <p:txBody>
            <a:bodyPr lIns="50800" tIns="50800" rIns="50800" bIns="50800" rtlCol="0" anchor="ctr"/>
            <a:lstStyle/>
            <a:p>
              <a:pPr marL="0" lvl="0" indent="0" algn="ctr">
                <a:lnSpc>
                  <a:spcPts val="1403"/>
                </a:lnSpc>
                <a:spcBef>
                  <a:spcPct val="0"/>
                </a:spcBef>
              </a:pPr>
              <a:endParaRPr/>
            </a:p>
          </p:txBody>
        </p:sp>
      </p:grpSp>
      <p:grpSp>
        <p:nvGrpSpPr>
          <p:cNvPr id="8" name="Group 8"/>
          <p:cNvGrpSpPr/>
          <p:nvPr/>
        </p:nvGrpSpPr>
        <p:grpSpPr>
          <a:xfrm>
            <a:off x="1750469" y="3128044"/>
            <a:ext cx="7489289" cy="5136946"/>
            <a:chOff x="0" y="0"/>
            <a:chExt cx="9985719" cy="6849261"/>
          </a:xfrm>
        </p:grpSpPr>
        <p:sp>
          <p:nvSpPr>
            <p:cNvPr id="9" name="TextBox 9"/>
            <p:cNvSpPr txBox="1"/>
            <p:nvPr/>
          </p:nvSpPr>
          <p:spPr>
            <a:xfrm>
              <a:off x="0" y="57150"/>
              <a:ext cx="9985719" cy="770060"/>
            </a:xfrm>
            <a:prstGeom prst="rect">
              <a:avLst/>
            </a:prstGeom>
          </p:spPr>
          <p:txBody>
            <a:bodyPr lIns="0" tIns="0" rIns="0" bIns="0" rtlCol="0" anchor="t">
              <a:spAutoFit/>
            </a:bodyPr>
            <a:lstStyle/>
            <a:p>
              <a:pPr marL="0" lvl="0" indent="0" algn="l">
                <a:lnSpc>
                  <a:spcPts val="4351"/>
                </a:lnSpc>
                <a:spcBef>
                  <a:spcPct val="0"/>
                </a:spcBef>
              </a:pPr>
              <a:r>
                <a:rPr lang="en-US" sz="4105">
                  <a:solidFill>
                    <a:srgbClr val="2676A4"/>
                  </a:solidFill>
                  <a:latin typeface="Quicksand Bold"/>
                </a:rPr>
                <a:t>Descripción del proyecto:</a:t>
              </a:r>
            </a:p>
          </p:txBody>
        </p:sp>
        <p:sp>
          <p:nvSpPr>
            <p:cNvPr id="10" name="TextBox 10"/>
            <p:cNvSpPr txBox="1"/>
            <p:nvPr/>
          </p:nvSpPr>
          <p:spPr>
            <a:xfrm>
              <a:off x="0" y="1156719"/>
              <a:ext cx="9985719" cy="5692542"/>
            </a:xfrm>
            <a:prstGeom prst="rect">
              <a:avLst/>
            </a:prstGeom>
          </p:spPr>
          <p:txBody>
            <a:bodyPr lIns="0" tIns="0" rIns="0" bIns="0" rtlCol="0" anchor="t">
              <a:spAutoFit/>
            </a:bodyPr>
            <a:lstStyle/>
            <a:p>
              <a:pPr>
                <a:lnSpc>
                  <a:spcPts val="3409"/>
                </a:lnSpc>
              </a:pPr>
              <a:r>
                <a:rPr lang="en-US" sz="2257" dirty="0">
                  <a:solidFill>
                    <a:srgbClr val="000000"/>
                  </a:solidFill>
                  <a:latin typeface="Quicksand"/>
                </a:rPr>
                <a:t>Este </a:t>
              </a:r>
              <a:r>
                <a:rPr lang="en-US" sz="2257" dirty="0" err="1">
                  <a:solidFill>
                    <a:srgbClr val="000000"/>
                  </a:solidFill>
                  <a:latin typeface="Quicksand"/>
                </a:rPr>
                <a:t>proyecto</a:t>
              </a:r>
              <a:r>
                <a:rPr lang="en-US" sz="2257" dirty="0">
                  <a:solidFill>
                    <a:srgbClr val="000000"/>
                  </a:solidFill>
                  <a:latin typeface="Quicksand"/>
                </a:rPr>
                <a:t> </a:t>
              </a:r>
              <a:r>
                <a:rPr lang="en-US" sz="2257" dirty="0" err="1">
                  <a:solidFill>
                    <a:srgbClr val="000000"/>
                  </a:solidFill>
                  <a:latin typeface="Quicksand"/>
                </a:rPr>
                <a:t>trabajará</a:t>
              </a:r>
              <a:r>
                <a:rPr lang="en-US" sz="2257" dirty="0">
                  <a:solidFill>
                    <a:srgbClr val="000000"/>
                  </a:solidFill>
                  <a:latin typeface="Quicksand"/>
                </a:rPr>
                <a:t> </a:t>
              </a:r>
              <a:r>
                <a:rPr lang="en-US" sz="2257" dirty="0" err="1">
                  <a:solidFill>
                    <a:srgbClr val="000000"/>
                  </a:solidFill>
                  <a:latin typeface="Quicksand"/>
                </a:rPr>
                <a:t>usando</a:t>
              </a:r>
              <a:r>
                <a:rPr lang="en-US" sz="2257" dirty="0">
                  <a:solidFill>
                    <a:srgbClr val="000000"/>
                  </a:solidFill>
                  <a:latin typeface="Quicksand"/>
                </a:rPr>
                <a:t> </a:t>
              </a:r>
              <a:r>
                <a:rPr lang="en-US" sz="2257" dirty="0" err="1">
                  <a:solidFill>
                    <a:srgbClr val="000000"/>
                  </a:solidFill>
                  <a:latin typeface="Quicksand"/>
                </a:rPr>
                <a:t>cadenas</a:t>
              </a:r>
              <a:r>
                <a:rPr lang="en-US" sz="2257" dirty="0">
                  <a:solidFill>
                    <a:srgbClr val="000000"/>
                  </a:solidFill>
                  <a:latin typeface="Quicksand"/>
                </a:rPr>
                <a:t> de Markov para </a:t>
              </a:r>
              <a:r>
                <a:rPr lang="en-US" sz="2257" dirty="0" err="1">
                  <a:solidFill>
                    <a:srgbClr val="000000"/>
                  </a:solidFill>
                  <a:latin typeface="Quicksand"/>
                </a:rPr>
                <a:t>modelar</a:t>
              </a:r>
              <a:r>
                <a:rPr lang="en-US" sz="2257" dirty="0">
                  <a:solidFill>
                    <a:srgbClr val="000000"/>
                  </a:solidFill>
                  <a:latin typeface="Quicksand"/>
                </a:rPr>
                <a:t> y </a:t>
              </a:r>
              <a:r>
                <a:rPr lang="en-US" sz="2257" dirty="0" err="1">
                  <a:solidFill>
                    <a:srgbClr val="000000"/>
                  </a:solidFill>
                  <a:latin typeface="Quicksand"/>
                </a:rPr>
                <a:t>simular</a:t>
              </a:r>
              <a:r>
                <a:rPr lang="en-US" sz="2257" dirty="0">
                  <a:solidFill>
                    <a:srgbClr val="000000"/>
                  </a:solidFill>
                  <a:latin typeface="Quicksand"/>
                </a:rPr>
                <a:t> </a:t>
              </a:r>
              <a:r>
                <a:rPr lang="en-US" sz="2257" dirty="0" err="1">
                  <a:solidFill>
                    <a:srgbClr val="000000"/>
                  </a:solidFill>
                  <a:latin typeface="Quicksand"/>
                </a:rPr>
                <a:t>patrones</a:t>
              </a:r>
              <a:r>
                <a:rPr lang="en-US" sz="2257" dirty="0">
                  <a:solidFill>
                    <a:srgbClr val="000000"/>
                  </a:solidFill>
                  <a:latin typeface="Quicksand"/>
                </a:rPr>
                <a:t> </a:t>
              </a:r>
              <a:r>
                <a:rPr lang="en-US" sz="2257" dirty="0" err="1">
                  <a:solidFill>
                    <a:srgbClr val="000000"/>
                  </a:solidFill>
                  <a:latin typeface="Quicksand"/>
                </a:rPr>
                <a:t>climáticos</a:t>
              </a:r>
              <a:r>
                <a:rPr lang="en-US" sz="2257" dirty="0">
                  <a:solidFill>
                    <a:srgbClr val="000000"/>
                  </a:solidFill>
                  <a:latin typeface="Quicksand"/>
                </a:rPr>
                <a:t> </a:t>
              </a:r>
              <a:r>
                <a:rPr lang="en-US" sz="2257" dirty="0" err="1">
                  <a:solidFill>
                    <a:srgbClr val="000000"/>
                  </a:solidFill>
                  <a:latin typeface="Quicksand"/>
                </a:rPr>
                <a:t>basados</a:t>
              </a:r>
              <a:r>
                <a:rPr lang="en-US" sz="2257" dirty="0">
                  <a:solidFill>
                    <a:srgbClr val="000000"/>
                  </a:solidFill>
                  <a:latin typeface="Quicksand"/>
                </a:rPr>
                <a:t> </a:t>
              </a:r>
              <a:r>
                <a:rPr lang="en-US" sz="2257" dirty="0" err="1">
                  <a:solidFill>
                    <a:srgbClr val="000000"/>
                  </a:solidFill>
                  <a:latin typeface="Quicksand"/>
                </a:rPr>
                <a:t>en</a:t>
              </a:r>
              <a:r>
                <a:rPr lang="en-US" sz="2257" dirty="0">
                  <a:solidFill>
                    <a:srgbClr val="000000"/>
                  </a:solidFill>
                  <a:latin typeface="Quicksand"/>
                </a:rPr>
                <a:t> </a:t>
              </a:r>
              <a:r>
                <a:rPr lang="en-US" sz="2257" dirty="0" err="1">
                  <a:solidFill>
                    <a:srgbClr val="000000"/>
                  </a:solidFill>
                  <a:latin typeface="Quicksand"/>
                </a:rPr>
                <a:t>datos</a:t>
              </a:r>
              <a:r>
                <a:rPr lang="en-US" sz="2257" dirty="0">
                  <a:solidFill>
                    <a:srgbClr val="000000"/>
                  </a:solidFill>
                  <a:latin typeface="Quicksand"/>
                </a:rPr>
                <a:t> </a:t>
              </a:r>
              <a:r>
                <a:rPr lang="en-US" sz="2257" dirty="0" err="1">
                  <a:solidFill>
                    <a:srgbClr val="000000"/>
                  </a:solidFill>
                  <a:latin typeface="Quicksand"/>
                </a:rPr>
                <a:t>históricos</a:t>
              </a:r>
              <a:r>
                <a:rPr lang="en-US" sz="2257" dirty="0">
                  <a:solidFill>
                    <a:srgbClr val="000000"/>
                  </a:solidFill>
                  <a:latin typeface="Quicksand"/>
                </a:rPr>
                <a:t> </a:t>
              </a:r>
              <a:r>
                <a:rPr lang="en-US" sz="2257" dirty="0" err="1">
                  <a:solidFill>
                    <a:srgbClr val="000000"/>
                  </a:solidFill>
                  <a:latin typeface="Quicksand"/>
                </a:rPr>
                <a:t>recopilados</a:t>
              </a:r>
              <a:r>
                <a:rPr lang="en-US" sz="2257" dirty="0">
                  <a:solidFill>
                    <a:srgbClr val="000000"/>
                  </a:solidFill>
                  <a:latin typeface="Quicksand"/>
                </a:rPr>
                <a:t> </a:t>
              </a:r>
              <a:r>
                <a:rPr lang="en-US" sz="2257" dirty="0" err="1">
                  <a:solidFill>
                    <a:srgbClr val="000000"/>
                  </a:solidFill>
                  <a:latin typeface="Quicksand"/>
                </a:rPr>
                <a:t>durante</a:t>
              </a:r>
              <a:r>
                <a:rPr lang="en-US" sz="2257" dirty="0">
                  <a:solidFill>
                    <a:srgbClr val="000000"/>
                  </a:solidFill>
                  <a:latin typeface="Quicksand"/>
                </a:rPr>
                <a:t> </a:t>
              </a:r>
              <a:r>
                <a:rPr lang="en-US" sz="2257" dirty="0" err="1">
                  <a:solidFill>
                    <a:srgbClr val="000000"/>
                  </a:solidFill>
                  <a:latin typeface="Quicksand"/>
                </a:rPr>
                <a:t>varios</a:t>
              </a:r>
              <a:r>
                <a:rPr lang="en-US" sz="2257" dirty="0">
                  <a:solidFill>
                    <a:srgbClr val="000000"/>
                  </a:solidFill>
                  <a:latin typeface="Quicksand"/>
                </a:rPr>
                <a:t> meses; </a:t>
              </a:r>
              <a:r>
                <a:rPr lang="en-US" sz="2257" dirty="0" err="1">
                  <a:solidFill>
                    <a:srgbClr val="000000"/>
                  </a:solidFill>
                  <a:latin typeface="Quicksand"/>
                </a:rPr>
                <a:t>concretamente</a:t>
              </a:r>
              <a:r>
                <a:rPr lang="en-US" sz="2257" dirty="0">
                  <a:solidFill>
                    <a:srgbClr val="000000"/>
                  </a:solidFill>
                  <a:latin typeface="Quicksand"/>
                </a:rPr>
                <a:t> </a:t>
              </a:r>
              <a:r>
                <a:rPr lang="en-US" sz="2257" dirty="0" err="1">
                  <a:solidFill>
                    <a:srgbClr val="000000"/>
                  </a:solidFill>
                  <a:latin typeface="Quicksand"/>
                </a:rPr>
                <a:t>en</a:t>
              </a:r>
              <a:r>
                <a:rPr lang="en-US" sz="2257" dirty="0">
                  <a:solidFill>
                    <a:srgbClr val="000000"/>
                  </a:solidFill>
                  <a:latin typeface="Quicksand"/>
                </a:rPr>
                <a:t> Saltillo, Coahuila. El </a:t>
              </a:r>
              <a:r>
                <a:rPr lang="en-US" sz="2257" dirty="0" err="1">
                  <a:solidFill>
                    <a:srgbClr val="000000"/>
                  </a:solidFill>
                  <a:latin typeface="Quicksand"/>
                </a:rPr>
                <a:t>análisis</a:t>
              </a:r>
              <a:r>
                <a:rPr lang="en-US" sz="2257" dirty="0">
                  <a:solidFill>
                    <a:srgbClr val="000000"/>
                  </a:solidFill>
                  <a:latin typeface="Quicksand"/>
                </a:rPr>
                <a:t> </a:t>
              </a:r>
              <a:r>
                <a:rPr lang="en-US" sz="2257" dirty="0" err="1">
                  <a:solidFill>
                    <a:srgbClr val="000000"/>
                  </a:solidFill>
                  <a:latin typeface="Quicksand"/>
                </a:rPr>
                <a:t>incluye</a:t>
              </a:r>
              <a:r>
                <a:rPr lang="en-US" sz="2257" dirty="0">
                  <a:solidFill>
                    <a:srgbClr val="000000"/>
                  </a:solidFill>
                  <a:latin typeface="Quicksand"/>
                </a:rPr>
                <a:t> la </a:t>
              </a:r>
              <a:r>
                <a:rPr lang="en-US" sz="2257" dirty="0" err="1">
                  <a:solidFill>
                    <a:srgbClr val="000000"/>
                  </a:solidFill>
                  <a:latin typeface="Quicksand"/>
                </a:rPr>
                <a:t>transición</a:t>
              </a:r>
              <a:r>
                <a:rPr lang="en-US" sz="2257" dirty="0">
                  <a:solidFill>
                    <a:srgbClr val="000000"/>
                  </a:solidFill>
                  <a:latin typeface="Quicksand"/>
                </a:rPr>
                <a:t> entre 4 </a:t>
              </a:r>
              <a:r>
                <a:rPr lang="en-US" sz="2257" dirty="0" err="1">
                  <a:solidFill>
                    <a:srgbClr val="000000"/>
                  </a:solidFill>
                  <a:latin typeface="Quicksand"/>
                </a:rPr>
                <a:t>estados</a:t>
              </a:r>
              <a:r>
                <a:rPr lang="en-US" sz="2257" dirty="0">
                  <a:solidFill>
                    <a:srgbClr val="000000"/>
                  </a:solidFill>
                  <a:latin typeface="Quicksand"/>
                </a:rPr>
                <a:t> </a:t>
              </a:r>
              <a:r>
                <a:rPr lang="en-US" sz="2257" dirty="0" err="1">
                  <a:solidFill>
                    <a:srgbClr val="000000"/>
                  </a:solidFill>
                  <a:latin typeface="Quicksand"/>
                </a:rPr>
                <a:t>climáticos</a:t>
              </a:r>
              <a:r>
                <a:rPr lang="en-US" sz="2257" dirty="0">
                  <a:solidFill>
                    <a:srgbClr val="000000"/>
                  </a:solidFill>
                  <a:latin typeface="Quicksand"/>
                </a:rPr>
                <a:t>, </a:t>
              </a:r>
              <a:r>
                <a:rPr lang="en-US" sz="2257" dirty="0" err="1">
                  <a:solidFill>
                    <a:srgbClr val="000000"/>
                  </a:solidFill>
                  <a:latin typeface="Quicksand"/>
                </a:rPr>
                <a:t>el</a:t>
              </a:r>
              <a:r>
                <a:rPr lang="en-US" sz="2257" dirty="0">
                  <a:solidFill>
                    <a:srgbClr val="000000"/>
                  </a:solidFill>
                  <a:latin typeface="Quicksand"/>
                </a:rPr>
                <a:t> </a:t>
              </a:r>
              <a:r>
                <a:rPr lang="en-US" sz="2257" dirty="0" err="1">
                  <a:solidFill>
                    <a:srgbClr val="000000"/>
                  </a:solidFill>
                  <a:latin typeface="Quicksand"/>
                </a:rPr>
                <a:t>cálculo</a:t>
              </a:r>
              <a:r>
                <a:rPr lang="en-US" sz="2257" dirty="0">
                  <a:solidFill>
                    <a:srgbClr val="000000"/>
                  </a:solidFill>
                  <a:latin typeface="Quicksand"/>
                </a:rPr>
                <a:t> de </a:t>
              </a:r>
              <a:r>
                <a:rPr lang="en-US" sz="2257" dirty="0" err="1">
                  <a:solidFill>
                    <a:srgbClr val="000000"/>
                  </a:solidFill>
                  <a:latin typeface="Quicksand"/>
                </a:rPr>
                <a:t>probabilidades</a:t>
              </a:r>
              <a:r>
                <a:rPr lang="en-US" sz="2257" dirty="0">
                  <a:solidFill>
                    <a:srgbClr val="000000"/>
                  </a:solidFill>
                  <a:latin typeface="Quicksand"/>
                </a:rPr>
                <a:t> de </a:t>
              </a:r>
              <a:r>
                <a:rPr lang="en-US" sz="2257" dirty="0" err="1">
                  <a:solidFill>
                    <a:srgbClr val="000000"/>
                  </a:solidFill>
                  <a:latin typeface="Quicksand"/>
                </a:rPr>
                <a:t>cambio</a:t>
              </a:r>
              <a:r>
                <a:rPr lang="en-US" sz="2257" dirty="0">
                  <a:solidFill>
                    <a:srgbClr val="000000"/>
                  </a:solidFill>
                  <a:latin typeface="Quicksand"/>
                </a:rPr>
                <a:t> entre </a:t>
              </a:r>
              <a:r>
                <a:rPr lang="en-US" sz="2257" dirty="0" err="1">
                  <a:solidFill>
                    <a:srgbClr val="000000"/>
                  </a:solidFill>
                  <a:latin typeface="Quicksand"/>
                </a:rPr>
                <a:t>estos</a:t>
              </a:r>
              <a:r>
                <a:rPr lang="en-US" sz="2257" dirty="0">
                  <a:solidFill>
                    <a:srgbClr val="000000"/>
                  </a:solidFill>
                  <a:latin typeface="Quicksand"/>
                </a:rPr>
                <a:t> </a:t>
              </a:r>
              <a:r>
                <a:rPr lang="en-US" sz="2257" dirty="0" err="1">
                  <a:solidFill>
                    <a:srgbClr val="000000"/>
                  </a:solidFill>
                  <a:latin typeface="Quicksand"/>
                </a:rPr>
                <a:t>estados</a:t>
              </a:r>
              <a:r>
                <a:rPr lang="en-US" sz="2257" dirty="0">
                  <a:solidFill>
                    <a:srgbClr val="000000"/>
                  </a:solidFill>
                  <a:latin typeface="Quicksand"/>
                </a:rPr>
                <a:t>, la </a:t>
              </a:r>
              <a:r>
                <a:rPr lang="en-US" sz="2257" dirty="0" err="1">
                  <a:solidFill>
                    <a:srgbClr val="000000"/>
                  </a:solidFill>
                  <a:latin typeface="Quicksand"/>
                </a:rPr>
                <a:t>construcción</a:t>
              </a:r>
              <a:r>
                <a:rPr lang="en-US" sz="2257" dirty="0">
                  <a:solidFill>
                    <a:srgbClr val="000000"/>
                  </a:solidFill>
                  <a:latin typeface="Quicksand"/>
                </a:rPr>
                <a:t> del </a:t>
              </a:r>
              <a:r>
                <a:rPr lang="en-US" sz="2257" dirty="0" err="1">
                  <a:solidFill>
                    <a:srgbClr val="000000"/>
                  </a:solidFill>
                  <a:latin typeface="Quicksand"/>
                </a:rPr>
                <a:t>clima</a:t>
              </a:r>
              <a:r>
                <a:rPr lang="en-US" sz="2257" dirty="0">
                  <a:solidFill>
                    <a:srgbClr val="000000"/>
                  </a:solidFill>
                  <a:latin typeface="Quicksand"/>
                </a:rPr>
                <a:t> del día </a:t>
              </a:r>
              <a:r>
                <a:rPr lang="en-US" sz="2257" dirty="0" err="1">
                  <a:solidFill>
                    <a:srgbClr val="000000"/>
                  </a:solidFill>
                  <a:latin typeface="Quicksand"/>
                </a:rPr>
                <a:t>siguiente</a:t>
              </a:r>
              <a:r>
                <a:rPr lang="en-US" sz="2257" dirty="0">
                  <a:solidFill>
                    <a:srgbClr val="000000"/>
                  </a:solidFill>
                  <a:latin typeface="Quicksand"/>
                </a:rPr>
                <a:t> y la </a:t>
              </a:r>
              <a:r>
                <a:rPr lang="en-US" sz="2257" dirty="0" err="1">
                  <a:solidFill>
                    <a:srgbClr val="000000"/>
                  </a:solidFill>
                  <a:latin typeface="Quicksand"/>
                </a:rPr>
                <a:t>simulación</a:t>
              </a:r>
              <a:r>
                <a:rPr lang="en-US" sz="2257" dirty="0">
                  <a:solidFill>
                    <a:srgbClr val="000000"/>
                  </a:solidFill>
                  <a:latin typeface="Quicksand"/>
                </a:rPr>
                <a:t> del </a:t>
              </a:r>
              <a:r>
                <a:rPr lang="en-US" sz="2257" dirty="0" err="1">
                  <a:solidFill>
                    <a:srgbClr val="000000"/>
                  </a:solidFill>
                  <a:latin typeface="Quicksand"/>
                </a:rPr>
                <a:t>clima</a:t>
              </a:r>
              <a:r>
                <a:rPr lang="en-US" sz="2257" dirty="0">
                  <a:solidFill>
                    <a:srgbClr val="000000"/>
                  </a:solidFill>
                  <a:latin typeface="Quicksand"/>
                </a:rPr>
                <a:t> </a:t>
              </a:r>
              <a:r>
                <a:rPr lang="en-US" sz="2257" dirty="0" err="1">
                  <a:solidFill>
                    <a:srgbClr val="000000"/>
                  </a:solidFill>
                  <a:latin typeface="Quicksand"/>
                </a:rPr>
                <a:t>futuro</a:t>
              </a:r>
              <a:r>
                <a:rPr lang="en-US" sz="2257" dirty="0">
                  <a:solidFill>
                    <a:srgbClr val="000000"/>
                  </a:solidFill>
                  <a:latin typeface="Quicksand"/>
                </a:rPr>
                <a:t> para un </a:t>
              </a:r>
              <a:r>
                <a:rPr lang="en-US" sz="2257" dirty="0" err="1">
                  <a:solidFill>
                    <a:srgbClr val="000000"/>
                  </a:solidFill>
                  <a:latin typeface="Quicksand"/>
                </a:rPr>
                <a:t>número</a:t>
              </a:r>
              <a:r>
                <a:rPr lang="en-US" sz="2257" dirty="0">
                  <a:solidFill>
                    <a:srgbClr val="000000"/>
                  </a:solidFill>
                  <a:latin typeface="Quicksand"/>
                </a:rPr>
                <a:t> </a:t>
              </a:r>
              <a:r>
                <a:rPr lang="en-US" sz="2257" dirty="0" err="1">
                  <a:solidFill>
                    <a:srgbClr val="000000"/>
                  </a:solidFill>
                  <a:latin typeface="Quicksand"/>
                </a:rPr>
                <a:t>específico</a:t>
              </a:r>
              <a:r>
                <a:rPr lang="en-US" sz="2257" dirty="0">
                  <a:solidFill>
                    <a:srgbClr val="000000"/>
                  </a:solidFill>
                  <a:latin typeface="Quicksand"/>
                </a:rPr>
                <a:t> de días a </a:t>
              </a:r>
              <a:r>
                <a:rPr lang="en-US" sz="2257" dirty="0" err="1">
                  <a:solidFill>
                    <a:srgbClr val="000000"/>
                  </a:solidFill>
                  <a:latin typeface="Quicksand"/>
                </a:rPr>
                <a:t>partir</a:t>
              </a:r>
              <a:r>
                <a:rPr lang="en-US" sz="2257" dirty="0">
                  <a:solidFill>
                    <a:srgbClr val="000000"/>
                  </a:solidFill>
                  <a:latin typeface="Quicksand"/>
                </a:rPr>
                <a:t> de </a:t>
              </a:r>
              <a:r>
                <a:rPr lang="en-US" sz="2257" dirty="0" err="1">
                  <a:solidFill>
                    <a:srgbClr val="000000"/>
                  </a:solidFill>
                  <a:latin typeface="Quicksand"/>
                </a:rPr>
                <a:t>diferentes</a:t>
              </a:r>
              <a:r>
                <a:rPr lang="en-US" sz="2257" dirty="0">
                  <a:solidFill>
                    <a:srgbClr val="000000"/>
                  </a:solidFill>
                  <a:latin typeface="Quicksand"/>
                </a:rPr>
                <a:t> </a:t>
              </a:r>
              <a:r>
                <a:rPr lang="en-US" sz="2257" dirty="0" err="1">
                  <a:solidFill>
                    <a:srgbClr val="000000"/>
                  </a:solidFill>
                  <a:latin typeface="Quicksand"/>
                </a:rPr>
                <a:t>condiciones</a:t>
              </a:r>
              <a:r>
                <a:rPr lang="en-US" sz="2257" dirty="0">
                  <a:solidFill>
                    <a:srgbClr val="000000"/>
                  </a:solidFill>
                  <a:latin typeface="Quicksand"/>
                </a:rPr>
                <a:t> </a:t>
              </a:r>
              <a:r>
                <a:rPr lang="en-US" sz="2257" dirty="0" err="1">
                  <a:solidFill>
                    <a:srgbClr val="000000"/>
                  </a:solidFill>
                  <a:latin typeface="Quicksand"/>
                </a:rPr>
                <a:t>climáticas</a:t>
              </a:r>
              <a:r>
                <a:rPr lang="en-US" sz="2257" dirty="0">
                  <a:solidFill>
                    <a:srgbClr val="000000"/>
                  </a:solidFill>
                  <a:latin typeface="Quicksand"/>
                </a:rPr>
                <a:t> </a:t>
              </a:r>
              <a:r>
                <a:rPr lang="en-US" sz="2257" dirty="0" err="1">
                  <a:solidFill>
                    <a:srgbClr val="000000"/>
                  </a:solidFill>
                  <a:latin typeface="Quicksand"/>
                </a:rPr>
                <a:t>iniciales</a:t>
              </a:r>
              <a:r>
                <a:rPr lang="en-US" sz="2257" dirty="0">
                  <a:solidFill>
                    <a:srgbClr val="000000"/>
                  </a:solidFill>
                  <a:latin typeface="Quicksand"/>
                </a:rPr>
                <a:t>.</a:t>
              </a:r>
            </a:p>
            <a:p>
              <a:pPr>
                <a:lnSpc>
                  <a:spcPts val="3409"/>
                </a:lnSpc>
              </a:pPr>
              <a:endParaRPr lang="en-US" sz="2257" dirty="0">
                <a:solidFill>
                  <a:srgbClr val="000000"/>
                </a:solidFill>
                <a:latin typeface="Quicksand"/>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12571594" y="2546037"/>
            <a:ext cx="6221469" cy="5194927"/>
          </a:xfrm>
          <a:custGeom>
            <a:avLst/>
            <a:gdLst/>
            <a:ahLst/>
            <a:cxnLst/>
            <a:rect l="l" t="t" r="r" b="b"/>
            <a:pathLst>
              <a:path w="6221469" h="5194927">
                <a:moveTo>
                  <a:pt x="0" y="0"/>
                </a:moveTo>
                <a:lnTo>
                  <a:pt x="6221469" y="0"/>
                </a:lnTo>
                <a:lnTo>
                  <a:pt x="6221469" y="5194926"/>
                </a:lnTo>
                <a:lnTo>
                  <a:pt x="0" y="519492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5032463"/>
            <a:ext cx="5498596" cy="4673807"/>
          </a:xfrm>
          <a:custGeom>
            <a:avLst/>
            <a:gdLst/>
            <a:ahLst/>
            <a:cxnLst/>
            <a:rect l="l" t="t" r="r" b="b"/>
            <a:pathLst>
              <a:path w="5498596" h="4673807">
                <a:moveTo>
                  <a:pt x="0" y="0"/>
                </a:moveTo>
                <a:lnTo>
                  <a:pt x="5498596" y="0"/>
                </a:lnTo>
                <a:lnTo>
                  <a:pt x="5498596" y="4673807"/>
                </a:lnTo>
                <a:lnTo>
                  <a:pt x="0" y="4673807"/>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98849" y="0"/>
            <a:ext cx="3640271" cy="3640271"/>
          </a:xfrm>
          <a:custGeom>
            <a:avLst/>
            <a:gdLst/>
            <a:ahLst/>
            <a:cxnLst/>
            <a:rect l="l" t="t" r="r" b="b"/>
            <a:pathLst>
              <a:path w="3640271" h="3640271">
                <a:moveTo>
                  <a:pt x="0" y="0"/>
                </a:moveTo>
                <a:lnTo>
                  <a:pt x="3640272" y="0"/>
                </a:lnTo>
                <a:lnTo>
                  <a:pt x="3640272" y="3640271"/>
                </a:lnTo>
                <a:lnTo>
                  <a:pt x="0" y="36402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3977663" y="825494"/>
            <a:ext cx="12058835" cy="9240162"/>
            <a:chOff x="0" y="0"/>
            <a:chExt cx="3175989" cy="2433623"/>
          </a:xfrm>
        </p:grpSpPr>
        <p:sp>
          <p:nvSpPr>
            <p:cNvPr id="6" name="Freeform 6"/>
            <p:cNvSpPr/>
            <p:nvPr/>
          </p:nvSpPr>
          <p:spPr>
            <a:xfrm>
              <a:off x="0" y="0"/>
              <a:ext cx="3175989" cy="2433623"/>
            </a:xfrm>
            <a:custGeom>
              <a:avLst/>
              <a:gdLst/>
              <a:ahLst/>
              <a:cxnLst/>
              <a:rect l="l" t="t" r="r" b="b"/>
              <a:pathLst>
                <a:path w="3175989" h="2433623">
                  <a:moveTo>
                    <a:pt x="22470" y="0"/>
                  </a:moveTo>
                  <a:lnTo>
                    <a:pt x="3153519" y="0"/>
                  </a:lnTo>
                  <a:cubicBezTo>
                    <a:pt x="3159479" y="0"/>
                    <a:pt x="3165194" y="2367"/>
                    <a:pt x="3169408" y="6581"/>
                  </a:cubicBezTo>
                  <a:cubicBezTo>
                    <a:pt x="3173622" y="10795"/>
                    <a:pt x="3175989" y="16511"/>
                    <a:pt x="3175989" y="22470"/>
                  </a:cubicBezTo>
                  <a:lnTo>
                    <a:pt x="3175989" y="2411152"/>
                  </a:lnTo>
                  <a:cubicBezTo>
                    <a:pt x="3175989" y="2423562"/>
                    <a:pt x="3165929" y="2433623"/>
                    <a:pt x="3153519" y="2433623"/>
                  </a:cubicBezTo>
                  <a:lnTo>
                    <a:pt x="22470" y="2433623"/>
                  </a:lnTo>
                  <a:cubicBezTo>
                    <a:pt x="16511" y="2433623"/>
                    <a:pt x="10795" y="2431255"/>
                    <a:pt x="6581" y="2427041"/>
                  </a:cubicBezTo>
                  <a:cubicBezTo>
                    <a:pt x="2367" y="2422827"/>
                    <a:pt x="0" y="2417112"/>
                    <a:pt x="0" y="2411152"/>
                  </a:cubicBezTo>
                  <a:lnTo>
                    <a:pt x="0" y="22470"/>
                  </a:lnTo>
                  <a:cubicBezTo>
                    <a:pt x="0" y="16511"/>
                    <a:pt x="2367" y="10795"/>
                    <a:pt x="6581" y="6581"/>
                  </a:cubicBezTo>
                  <a:cubicBezTo>
                    <a:pt x="10795" y="2367"/>
                    <a:pt x="16511" y="0"/>
                    <a:pt x="22470" y="0"/>
                  </a:cubicBezTo>
                  <a:close/>
                </a:path>
              </a:pathLst>
            </a:custGeom>
            <a:solidFill>
              <a:srgbClr val="FFFFFF"/>
            </a:solidFill>
            <a:ln w="57150" cap="rnd">
              <a:solidFill>
                <a:srgbClr val="CDEEFF"/>
              </a:solidFill>
              <a:prstDash val="solid"/>
              <a:round/>
            </a:ln>
          </p:spPr>
        </p:sp>
        <p:sp>
          <p:nvSpPr>
            <p:cNvPr id="7" name="TextBox 7"/>
            <p:cNvSpPr txBox="1"/>
            <p:nvPr/>
          </p:nvSpPr>
          <p:spPr>
            <a:xfrm>
              <a:off x="0" y="-28575"/>
              <a:ext cx="3175989" cy="2462198"/>
            </a:xfrm>
            <a:prstGeom prst="rect">
              <a:avLst/>
            </a:prstGeom>
          </p:spPr>
          <p:txBody>
            <a:bodyPr lIns="50800" tIns="50800" rIns="50800" bIns="50800" rtlCol="0" anchor="ctr"/>
            <a:lstStyle/>
            <a:p>
              <a:pPr marL="0" lvl="0" indent="0" algn="ctr">
                <a:lnSpc>
                  <a:spcPts val="1403"/>
                </a:lnSpc>
                <a:spcBef>
                  <a:spcPct val="0"/>
                </a:spcBef>
              </a:pPr>
              <a:endParaRPr/>
            </a:p>
          </p:txBody>
        </p:sp>
      </p:grpSp>
      <p:grpSp>
        <p:nvGrpSpPr>
          <p:cNvPr id="9" name="Group 9"/>
          <p:cNvGrpSpPr/>
          <p:nvPr/>
        </p:nvGrpSpPr>
        <p:grpSpPr>
          <a:xfrm>
            <a:off x="5776471" y="5032463"/>
            <a:ext cx="2571750" cy="826222"/>
            <a:chOff x="0" y="0"/>
            <a:chExt cx="3429000" cy="1101629"/>
          </a:xfrm>
        </p:grpSpPr>
        <p:sp>
          <p:nvSpPr>
            <p:cNvPr id="10" name="TextBox 10"/>
            <p:cNvSpPr txBox="1"/>
            <p:nvPr/>
          </p:nvSpPr>
          <p:spPr>
            <a:xfrm>
              <a:off x="0" y="705389"/>
              <a:ext cx="3429000" cy="396240"/>
            </a:xfrm>
            <a:prstGeom prst="rect">
              <a:avLst/>
            </a:prstGeom>
          </p:spPr>
          <p:txBody>
            <a:bodyPr lIns="0" tIns="0" rIns="0" bIns="0" rtlCol="0" anchor="t">
              <a:spAutoFit/>
            </a:bodyPr>
            <a:lstStyle/>
            <a:p>
              <a:pPr marL="0" lvl="0" indent="0" algn="ctr">
                <a:lnSpc>
                  <a:spcPts val="2520"/>
                </a:lnSpc>
                <a:spcBef>
                  <a:spcPct val="0"/>
                </a:spcBef>
              </a:pPr>
              <a:endParaRPr/>
            </a:p>
          </p:txBody>
        </p:sp>
        <p:sp>
          <p:nvSpPr>
            <p:cNvPr id="11" name="TextBox 11"/>
            <p:cNvSpPr txBox="1"/>
            <p:nvPr/>
          </p:nvSpPr>
          <p:spPr>
            <a:xfrm>
              <a:off x="0" y="-57150"/>
              <a:ext cx="3429000" cy="534670"/>
            </a:xfrm>
            <a:prstGeom prst="rect">
              <a:avLst/>
            </a:prstGeom>
          </p:spPr>
          <p:txBody>
            <a:bodyPr lIns="0" tIns="0" rIns="0" bIns="0" rtlCol="0" anchor="t">
              <a:spAutoFit/>
            </a:bodyPr>
            <a:lstStyle/>
            <a:p>
              <a:pPr marL="0" lvl="0" indent="0" algn="ctr">
                <a:lnSpc>
                  <a:spcPts val="3359"/>
                </a:lnSpc>
                <a:spcBef>
                  <a:spcPct val="0"/>
                </a:spcBef>
              </a:pPr>
              <a:endParaRPr/>
            </a:p>
          </p:txBody>
        </p:sp>
      </p:grpSp>
      <p:sp>
        <p:nvSpPr>
          <p:cNvPr id="13" name="TextBox 13"/>
          <p:cNvSpPr txBox="1"/>
          <p:nvPr/>
        </p:nvSpPr>
        <p:spPr>
          <a:xfrm>
            <a:off x="4191000" y="1108530"/>
            <a:ext cx="11046854" cy="3382977"/>
          </a:xfrm>
          <a:prstGeom prst="rect">
            <a:avLst/>
          </a:prstGeom>
        </p:spPr>
        <p:txBody>
          <a:bodyPr lIns="0" tIns="0" rIns="0" bIns="0" rtlCol="0" anchor="t">
            <a:spAutoFit/>
          </a:bodyPr>
          <a:lstStyle/>
          <a:p>
            <a:pPr algn="just">
              <a:lnSpc>
                <a:spcPct val="115000"/>
              </a:lnSpc>
              <a:spcAft>
                <a:spcPts val="1000"/>
              </a:spcAft>
            </a:pPr>
            <a:r>
              <a:rPr lang="es-ES" sz="2000" dirty="0">
                <a:solidFill>
                  <a:srgbClr val="0070C0"/>
                </a:solidFill>
                <a:effectLst/>
                <a:latin typeface="Quicksand Medium" panose="020B0604020202020204" charset="0"/>
                <a:ea typeface="Meiryo" panose="020B0604030504040204" pitchFamily="34" charset="-128"/>
                <a:cs typeface="Arial" panose="020B0604020202020204" pitchFamily="34" charset="0"/>
              </a:rPr>
              <a:t>Dentro de la función, se creo un historial para registrar los estados climáticos en cada día. Se utiliza un bucle </a:t>
            </a:r>
            <a:r>
              <a:rPr lang="es-ES" sz="2000" b="1" u="sng" dirty="0" err="1">
                <a:solidFill>
                  <a:srgbClr val="0070C0"/>
                </a:solidFill>
                <a:effectLst/>
                <a:latin typeface="Quicksand Medium" panose="020B0604020202020204" charset="0"/>
                <a:ea typeface="Meiryo" panose="020B0604030504040204" pitchFamily="34" charset="-128"/>
                <a:cs typeface="Arial" panose="020B0604020202020204" pitchFamily="34" charset="0"/>
              </a:rPr>
              <a:t>for</a:t>
            </a:r>
            <a:r>
              <a:rPr lang="es-ES" sz="2000" dirty="0">
                <a:solidFill>
                  <a:srgbClr val="0070C0"/>
                </a:solidFill>
                <a:effectLst/>
                <a:latin typeface="Quicksand Medium" panose="020B0604020202020204" charset="0"/>
                <a:ea typeface="Meiryo" panose="020B0604030504040204" pitchFamily="34" charset="-128"/>
                <a:cs typeface="Arial" panose="020B0604020202020204" pitchFamily="34" charset="0"/>
              </a:rPr>
              <a:t> para calcular el clima de cada día basándose en el clima del día anterior mediante la función </a:t>
            </a:r>
            <a:r>
              <a:rPr lang="es-ES" sz="2000" b="1" i="1" dirty="0" err="1">
                <a:solidFill>
                  <a:srgbClr val="0070C0"/>
                </a:solidFill>
                <a:effectLst/>
                <a:latin typeface="Quicksand Medium" panose="020B0604020202020204" charset="0"/>
                <a:ea typeface="Meiryo" panose="020B0604030504040204" pitchFamily="34" charset="-128"/>
                <a:cs typeface="Arial" panose="020B0604020202020204" pitchFamily="34" charset="0"/>
              </a:rPr>
              <a:t>estimarClima</a:t>
            </a:r>
            <a:r>
              <a:rPr lang="es-ES" sz="2000" dirty="0">
                <a:solidFill>
                  <a:srgbClr val="0070C0"/>
                </a:solidFill>
                <a:effectLst/>
                <a:latin typeface="Quicksand Medium" panose="020B0604020202020204" charset="0"/>
                <a:ea typeface="Meiryo" panose="020B0604030504040204" pitchFamily="34" charset="-128"/>
                <a:cs typeface="Arial" panose="020B0604020202020204" pitchFamily="34" charset="0"/>
              </a:rPr>
              <a:t>. Esta última función utiliza la información de transición (probabilidades) de la cadena de </a:t>
            </a:r>
            <a:r>
              <a:rPr lang="es-ES" sz="2000" dirty="0" err="1">
                <a:solidFill>
                  <a:srgbClr val="0070C0"/>
                </a:solidFill>
                <a:effectLst/>
                <a:latin typeface="Quicksand Medium" panose="020B0604020202020204" charset="0"/>
                <a:ea typeface="Meiryo" panose="020B0604030504040204" pitchFamily="34" charset="-128"/>
                <a:cs typeface="Arial" panose="020B0604020202020204" pitchFamily="34" charset="0"/>
              </a:rPr>
              <a:t>Markov</a:t>
            </a:r>
            <a:r>
              <a:rPr lang="es-ES" sz="2000" dirty="0">
                <a:solidFill>
                  <a:srgbClr val="0070C0"/>
                </a:solidFill>
                <a:effectLst/>
                <a:latin typeface="Quicksand Medium" panose="020B0604020202020204" charset="0"/>
                <a:ea typeface="Meiryo" panose="020B0604030504040204" pitchFamily="34" charset="-128"/>
                <a:cs typeface="Arial" panose="020B0604020202020204" pitchFamily="34" charset="0"/>
              </a:rPr>
              <a:t> para generar el clima del día siguiente basándose en el estado actual. </a:t>
            </a:r>
            <a:endParaRPr lang="es-MX" sz="2000" dirty="0">
              <a:solidFill>
                <a:srgbClr val="0070C0"/>
              </a:solidFill>
              <a:effectLst/>
              <a:latin typeface="Quicksand Medium" panose="020B0604020202020204" charset="0"/>
              <a:ea typeface="Meiryo" panose="020B0604030504040204" pitchFamily="34" charset="-128"/>
              <a:cs typeface="Arial" panose="020B0604020202020204" pitchFamily="34" charset="0"/>
            </a:endParaRPr>
          </a:p>
          <a:p>
            <a:pPr algn="just">
              <a:lnSpc>
                <a:spcPct val="115000"/>
              </a:lnSpc>
              <a:spcAft>
                <a:spcPts val="1000"/>
              </a:spcAft>
            </a:pPr>
            <a:r>
              <a:rPr lang="es-ES" sz="2000" dirty="0">
                <a:solidFill>
                  <a:srgbClr val="0070C0"/>
                </a:solidFill>
                <a:effectLst/>
                <a:latin typeface="Quicksand Medium" panose="020B0604020202020204" charset="0"/>
                <a:ea typeface="Meiryo" panose="020B0604030504040204" pitchFamily="34" charset="-128"/>
                <a:cs typeface="Arial" panose="020B0604020202020204" pitchFamily="34" charset="0"/>
              </a:rPr>
              <a:t>Con esto ya completado ahora podemos realizar las simulaciones correspondientes, para esto debemos utilizar la función para simular los 31 días de clima basado en la cadena de </a:t>
            </a:r>
            <a:r>
              <a:rPr lang="es-ES" sz="2000" dirty="0" err="1">
                <a:solidFill>
                  <a:srgbClr val="0070C0"/>
                </a:solidFill>
                <a:effectLst/>
                <a:latin typeface="Quicksand Medium" panose="020B0604020202020204" charset="0"/>
                <a:ea typeface="Meiryo" panose="020B0604030504040204" pitchFamily="34" charset="-128"/>
                <a:cs typeface="Arial" panose="020B0604020202020204" pitchFamily="34" charset="0"/>
              </a:rPr>
              <a:t>Markov</a:t>
            </a:r>
            <a:r>
              <a:rPr lang="es-ES" sz="2000" dirty="0">
                <a:solidFill>
                  <a:srgbClr val="0070C0"/>
                </a:solidFill>
                <a:effectLst/>
                <a:latin typeface="Quicksand Medium" panose="020B0604020202020204" charset="0"/>
                <a:ea typeface="Meiryo" panose="020B0604030504040204" pitchFamily="34" charset="-128"/>
                <a:cs typeface="Arial" panose="020B0604020202020204" pitchFamily="34" charset="0"/>
              </a:rPr>
              <a:t> usando temporalidad:</a:t>
            </a:r>
            <a:endParaRPr lang="es-MX" sz="2000" dirty="0">
              <a:solidFill>
                <a:srgbClr val="0070C0"/>
              </a:solidFill>
              <a:effectLst/>
              <a:latin typeface="Quicksand Medium" panose="020B0604020202020204" charset="0"/>
              <a:ea typeface="Meiryo" panose="020B0604030504040204" pitchFamily="34" charset="-128"/>
              <a:cs typeface="Arial" panose="020B0604020202020204" pitchFamily="34" charset="0"/>
            </a:endParaRPr>
          </a:p>
          <a:p>
            <a:pPr algn="just">
              <a:lnSpc>
                <a:spcPts val="2320"/>
              </a:lnSpc>
              <a:spcBef>
                <a:spcPct val="0"/>
              </a:spcBef>
            </a:pPr>
            <a:endParaRPr lang="en-US" sz="2000" spc="22" dirty="0">
              <a:solidFill>
                <a:srgbClr val="2676A4"/>
              </a:solidFill>
              <a:latin typeface="Quicksand Bold"/>
            </a:endParaRPr>
          </a:p>
        </p:txBody>
      </p:sp>
      <p:pic>
        <p:nvPicPr>
          <p:cNvPr id="14" name="Imagen 13">
            <a:extLst>
              <a:ext uri="{FF2B5EF4-FFF2-40B4-BE49-F238E27FC236}">
                <a16:creationId xmlns:a16="http://schemas.microsoft.com/office/drawing/2014/main" id="{822A6BB5-7278-38FD-D7DE-07620C16A68C}"/>
              </a:ext>
            </a:extLst>
          </p:cNvPr>
          <p:cNvPicPr>
            <a:picLocks noChangeAspect="1"/>
          </p:cNvPicPr>
          <p:nvPr/>
        </p:nvPicPr>
        <p:blipFill>
          <a:blip r:embed="rId8"/>
          <a:stretch>
            <a:fillRect/>
          </a:stretch>
        </p:blipFill>
        <p:spPr>
          <a:xfrm>
            <a:off x="4563932" y="4357269"/>
            <a:ext cx="10673922" cy="4686963"/>
          </a:xfrm>
          <a:prstGeom prst="rect">
            <a:avLst/>
          </a:prstGeom>
        </p:spPr>
      </p:pic>
    </p:spTree>
    <p:extLst>
      <p:ext uri="{BB962C8B-B14F-4D97-AF65-F5344CB8AC3E}">
        <p14:creationId xmlns:p14="http://schemas.microsoft.com/office/powerpoint/2010/main" val="1910930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12571594" y="2546037"/>
            <a:ext cx="6221469" cy="5194927"/>
          </a:xfrm>
          <a:custGeom>
            <a:avLst/>
            <a:gdLst/>
            <a:ahLst/>
            <a:cxnLst/>
            <a:rect l="l" t="t" r="r" b="b"/>
            <a:pathLst>
              <a:path w="6221469" h="5194927">
                <a:moveTo>
                  <a:pt x="0" y="0"/>
                </a:moveTo>
                <a:lnTo>
                  <a:pt x="6221469" y="0"/>
                </a:lnTo>
                <a:lnTo>
                  <a:pt x="6221469" y="5194926"/>
                </a:lnTo>
                <a:lnTo>
                  <a:pt x="0" y="519492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5032463"/>
            <a:ext cx="5498596" cy="4673807"/>
          </a:xfrm>
          <a:custGeom>
            <a:avLst/>
            <a:gdLst/>
            <a:ahLst/>
            <a:cxnLst/>
            <a:rect l="l" t="t" r="r" b="b"/>
            <a:pathLst>
              <a:path w="5498596" h="4673807">
                <a:moveTo>
                  <a:pt x="0" y="0"/>
                </a:moveTo>
                <a:lnTo>
                  <a:pt x="5498596" y="0"/>
                </a:lnTo>
                <a:lnTo>
                  <a:pt x="5498596" y="4673807"/>
                </a:lnTo>
                <a:lnTo>
                  <a:pt x="0" y="4673807"/>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98849" y="0"/>
            <a:ext cx="3640271" cy="3640271"/>
          </a:xfrm>
          <a:custGeom>
            <a:avLst/>
            <a:gdLst/>
            <a:ahLst/>
            <a:cxnLst/>
            <a:rect l="l" t="t" r="r" b="b"/>
            <a:pathLst>
              <a:path w="3640271" h="3640271">
                <a:moveTo>
                  <a:pt x="0" y="0"/>
                </a:moveTo>
                <a:lnTo>
                  <a:pt x="3640272" y="0"/>
                </a:lnTo>
                <a:lnTo>
                  <a:pt x="3640272" y="3640271"/>
                </a:lnTo>
                <a:lnTo>
                  <a:pt x="0" y="36402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3962400" y="770522"/>
            <a:ext cx="12058835" cy="9240162"/>
            <a:chOff x="0" y="0"/>
            <a:chExt cx="3175989" cy="2433623"/>
          </a:xfrm>
        </p:grpSpPr>
        <p:sp>
          <p:nvSpPr>
            <p:cNvPr id="6" name="Freeform 6"/>
            <p:cNvSpPr/>
            <p:nvPr/>
          </p:nvSpPr>
          <p:spPr>
            <a:xfrm>
              <a:off x="0" y="0"/>
              <a:ext cx="3175989" cy="2433623"/>
            </a:xfrm>
            <a:custGeom>
              <a:avLst/>
              <a:gdLst/>
              <a:ahLst/>
              <a:cxnLst/>
              <a:rect l="l" t="t" r="r" b="b"/>
              <a:pathLst>
                <a:path w="3175989" h="2433623">
                  <a:moveTo>
                    <a:pt x="22470" y="0"/>
                  </a:moveTo>
                  <a:lnTo>
                    <a:pt x="3153519" y="0"/>
                  </a:lnTo>
                  <a:cubicBezTo>
                    <a:pt x="3159479" y="0"/>
                    <a:pt x="3165194" y="2367"/>
                    <a:pt x="3169408" y="6581"/>
                  </a:cubicBezTo>
                  <a:cubicBezTo>
                    <a:pt x="3173622" y="10795"/>
                    <a:pt x="3175989" y="16511"/>
                    <a:pt x="3175989" y="22470"/>
                  </a:cubicBezTo>
                  <a:lnTo>
                    <a:pt x="3175989" y="2411152"/>
                  </a:lnTo>
                  <a:cubicBezTo>
                    <a:pt x="3175989" y="2423562"/>
                    <a:pt x="3165929" y="2433623"/>
                    <a:pt x="3153519" y="2433623"/>
                  </a:cubicBezTo>
                  <a:lnTo>
                    <a:pt x="22470" y="2433623"/>
                  </a:lnTo>
                  <a:cubicBezTo>
                    <a:pt x="16511" y="2433623"/>
                    <a:pt x="10795" y="2431255"/>
                    <a:pt x="6581" y="2427041"/>
                  </a:cubicBezTo>
                  <a:cubicBezTo>
                    <a:pt x="2367" y="2422827"/>
                    <a:pt x="0" y="2417112"/>
                    <a:pt x="0" y="2411152"/>
                  </a:cubicBezTo>
                  <a:lnTo>
                    <a:pt x="0" y="22470"/>
                  </a:lnTo>
                  <a:cubicBezTo>
                    <a:pt x="0" y="16511"/>
                    <a:pt x="2367" y="10795"/>
                    <a:pt x="6581" y="6581"/>
                  </a:cubicBezTo>
                  <a:cubicBezTo>
                    <a:pt x="10795" y="2367"/>
                    <a:pt x="16511" y="0"/>
                    <a:pt x="22470" y="0"/>
                  </a:cubicBezTo>
                  <a:close/>
                </a:path>
              </a:pathLst>
            </a:custGeom>
            <a:solidFill>
              <a:srgbClr val="FFFFFF"/>
            </a:solidFill>
            <a:ln w="57150" cap="rnd">
              <a:solidFill>
                <a:srgbClr val="CDEEFF"/>
              </a:solidFill>
              <a:prstDash val="solid"/>
              <a:round/>
            </a:ln>
          </p:spPr>
        </p:sp>
        <p:sp>
          <p:nvSpPr>
            <p:cNvPr id="7" name="TextBox 7"/>
            <p:cNvSpPr txBox="1"/>
            <p:nvPr/>
          </p:nvSpPr>
          <p:spPr>
            <a:xfrm>
              <a:off x="0" y="-28575"/>
              <a:ext cx="3175989" cy="2462198"/>
            </a:xfrm>
            <a:prstGeom prst="rect">
              <a:avLst/>
            </a:prstGeom>
          </p:spPr>
          <p:txBody>
            <a:bodyPr lIns="50800" tIns="50800" rIns="50800" bIns="50800" rtlCol="0" anchor="ctr"/>
            <a:lstStyle/>
            <a:p>
              <a:pPr marL="0" lvl="0" indent="0" algn="ctr">
                <a:lnSpc>
                  <a:spcPts val="1403"/>
                </a:lnSpc>
                <a:spcBef>
                  <a:spcPct val="0"/>
                </a:spcBef>
              </a:pPr>
              <a:endParaRPr/>
            </a:p>
          </p:txBody>
        </p:sp>
      </p:grpSp>
      <p:grpSp>
        <p:nvGrpSpPr>
          <p:cNvPr id="9" name="Group 9"/>
          <p:cNvGrpSpPr/>
          <p:nvPr/>
        </p:nvGrpSpPr>
        <p:grpSpPr>
          <a:xfrm>
            <a:off x="5776471" y="5032463"/>
            <a:ext cx="2571750" cy="826222"/>
            <a:chOff x="0" y="0"/>
            <a:chExt cx="3429000" cy="1101629"/>
          </a:xfrm>
        </p:grpSpPr>
        <p:sp>
          <p:nvSpPr>
            <p:cNvPr id="10" name="TextBox 10"/>
            <p:cNvSpPr txBox="1"/>
            <p:nvPr/>
          </p:nvSpPr>
          <p:spPr>
            <a:xfrm>
              <a:off x="0" y="705389"/>
              <a:ext cx="3429000" cy="396240"/>
            </a:xfrm>
            <a:prstGeom prst="rect">
              <a:avLst/>
            </a:prstGeom>
          </p:spPr>
          <p:txBody>
            <a:bodyPr lIns="0" tIns="0" rIns="0" bIns="0" rtlCol="0" anchor="t">
              <a:spAutoFit/>
            </a:bodyPr>
            <a:lstStyle/>
            <a:p>
              <a:pPr marL="0" lvl="0" indent="0" algn="ctr">
                <a:lnSpc>
                  <a:spcPts val="2520"/>
                </a:lnSpc>
                <a:spcBef>
                  <a:spcPct val="0"/>
                </a:spcBef>
              </a:pPr>
              <a:endParaRPr/>
            </a:p>
          </p:txBody>
        </p:sp>
        <p:sp>
          <p:nvSpPr>
            <p:cNvPr id="11" name="TextBox 11"/>
            <p:cNvSpPr txBox="1"/>
            <p:nvPr/>
          </p:nvSpPr>
          <p:spPr>
            <a:xfrm>
              <a:off x="0" y="-57150"/>
              <a:ext cx="3429000" cy="534670"/>
            </a:xfrm>
            <a:prstGeom prst="rect">
              <a:avLst/>
            </a:prstGeom>
          </p:spPr>
          <p:txBody>
            <a:bodyPr lIns="0" tIns="0" rIns="0" bIns="0" rtlCol="0" anchor="t">
              <a:spAutoFit/>
            </a:bodyPr>
            <a:lstStyle/>
            <a:p>
              <a:pPr marL="0" lvl="0" indent="0" algn="ctr">
                <a:lnSpc>
                  <a:spcPts val="3359"/>
                </a:lnSpc>
                <a:spcBef>
                  <a:spcPct val="0"/>
                </a:spcBef>
              </a:pPr>
              <a:endParaRPr/>
            </a:p>
          </p:txBody>
        </p:sp>
      </p:grpSp>
      <p:sp>
        <p:nvSpPr>
          <p:cNvPr id="13" name="TextBox 13"/>
          <p:cNvSpPr txBox="1"/>
          <p:nvPr/>
        </p:nvSpPr>
        <p:spPr>
          <a:xfrm>
            <a:off x="4191000" y="1108530"/>
            <a:ext cx="11046854" cy="1474763"/>
          </a:xfrm>
          <a:prstGeom prst="rect">
            <a:avLst/>
          </a:prstGeom>
        </p:spPr>
        <p:txBody>
          <a:bodyPr lIns="0" tIns="0" rIns="0" bIns="0" rtlCol="0" anchor="t">
            <a:spAutoFit/>
          </a:bodyPr>
          <a:lstStyle/>
          <a:p>
            <a:pPr algn="just">
              <a:lnSpc>
                <a:spcPts val="2320"/>
              </a:lnSpc>
              <a:spcBef>
                <a:spcPct val="0"/>
              </a:spcBef>
            </a:pPr>
            <a:r>
              <a:rPr lang="es-ES" sz="2000" dirty="0">
                <a:solidFill>
                  <a:srgbClr val="0070C0"/>
                </a:solidFill>
                <a:effectLst/>
                <a:latin typeface="Quicksand Bold" panose="020B0604020202020204" charset="0"/>
                <a:ea typeface="Meiryo" panose="020B0604030504040204" pitchFamily="34" charset="-128"/>
                <a:cs typeface="Arial" panose="020B0604020202020204" pitchFamily="34" charset="0"/>
              </a:rPr>
              <a:t>Ya al final las líneas de código siguientes son para recabar estos resultados a través de gráficos de barras; 4 en total para cada estado, sumando de los 31 días cuantas iteraciones se lograron encontrar. Con esto creamos una función para obtener el conteo de días en cada estado y plotear los gráficos correspondientes.</a:t>
            </a:r>
            <a:endParaRPr lang="es-MX" sz="2000" dirty="0">
              <a:solidFill>
                <a:srgbClr val="0070C0"/>
              </a:solidFill>
              <a:effectLst/>
              <a:latin typeface="Quicksand Bold" panose="020B0604020202020204" charset="0"/>
              <a:ea typeface="Meiryo" panose="020B0604030504040204" pitchFamily="34" charset="-128"/>
              <a:cs typeface="Arial" panose="020B0604020202020204" pitchFamily="34" charset="0"/>
            </a:endParaRPr>
          </a:p>
          <a:p>
            <a:pPr algn="just">
              <a:lnSpc>
                <a:spcPts val="2320"/>
              </a:lnSpc>
              <a:spcBef>
                <a:spcPct val="0"/>
              </a:spcBef>
            </a:pPr>
            <a:endParaRPr lang="en-US" sz="2000" spc="22" dirty="0">
              <a:solidFill>
                <a:srgbClr val="2676A4"/>
              </a:solidFill>
              <a:latin typeface="Quicksand Bold"/>
            </a:endParaRPr>
          </a:p>
        </p:txBody>
      </p:sp>
      <p:pic>
        <p:nvPicPr>
          <p:cNvPr id="8" name="Imagen 7">
            <a:extLst>
              <a:ext uri="{FF2B5EF4-FFF2-40B4-BE49-F238E27FC236}">
                <a16:creationId xmlns:a16="http://schemas.microsoft.com/office/drawing/2014/main" id="{27E41D2D-CBD0-80A6-E786-F562BF05C833}"/>
              </a:ext>
            </a:extLst>
          </p:cNvPr>
          <p:cNvPicPr>
            <a:picLocks noChangeAspect="1"/>
          </p:cNvPicPr>
          <p:nvPr/>
        </p:nvPicPr>
        <p:blipFill>
          <a:blip r:embed="rId8"/>
          <a:stretch>
            <a:fillRect/>
          </a:stretch>
        </p:blipFill>
        <p:spPr>
          <a:xfrm>
            <a:off x="4494774" y="2397033"/>
            <a:ext cx="10439306" cy="4041867"/>
          </a:xfrm>
          <a:prstGeom prst="rect">
            <a:avLst/>
          </a:prstGeom>
        </p:spPr>
      </p:pic>
      <p:pic>
        <p:nvPicPr>
          <p:cNvPr id="12" name="Imagen 11">
            <a:extLst>
              <a:ext uri="{FF2B5EF4-FFF2-40B4-BE49-F238E27FC236}">
                <a16:creationId xmlns:a16="http://schemas.microsoft.com/office/drawing/2014/main" id="{1160659E-B551-764F-5D2C-71A17575619D}"/>
              </a:ext>
            </a:extLst>
          </p:cNvPr>
          <p:cNvPicPr>
            <a:picLocks noChangeAspect="1"/>
          </p:cNvPicPr>
          <p:nvPr/>
        </p:nvPicPr>
        <p:blipFill>
          <a:blip r:embed="rId9"/>
          <a:stretch>
            <a:fillRect/>
          </a:stretch>
        </p:blipFill>
        <p:spPr>
          <a:xfrm>
            <a:off x="4599168" y="6782794"/>
            <a:ext cx="10334911" cy="3227889"/>
          </a:xfrm>
          <a:prstGeom prst="rect">
            <a:avLst/>
          </a:prstGeom>
        </p:spPr>
      </p:pic>
    </p:spTree>
    <p:extLst>
      <p:ext uri="{BB962C8B-B14F-4D97-AF65-F5344CB8AC3E}">
        <p14:creationId xmlns:p14="http://schemas.microsoft.com/office/powerpoint/2010/main" val="2018753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12571594" y="2546037"/>
            <a:ext cx="6221469" cy="5194927"/>
          </a:xfrm>
          <a:custGeom>
            <a:avLst/>
            <a:gdLst/>
            <a:ahLst/>
            <a:cxnLst/>
            <a:rect l="l" t="t" r="r" b="b"/>
            <a:pathLst>
              <a:path w="6221469" h="5194927">
                <a:moveTo>
                  <a:pt x="0" y="0"/>
                </a:moveTo>
                <a:lnTo>
                  <a:pt x="6221469" y="0"/>
                </a:lnTo>
                <a:lnTo>
                  <a:pt x="6221469" y="5194926"/>
                </a:lnTo>
                <a:lnTo>
                  <a:pt x="0" y="519492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5032463"/>
            <a:ext cx="5498596" cy="4673807"/>
          </a:xfrm>
          <a:custGeom>
            <a:avLst/>
            <a:gdLst/>
            <a:ahLst/>
            <a:cxnLst/>
            <a:rect l="l" t="t" r="r" b="b"/>
            <a:pathLst>
              <a:path w="5498596" h="4673807">
                <a:moveTo>
                  <a:pt x="0" y="0"/>
                </a:moveTo>
                <a:lnTo>
                  <a:pt x="5498596" y="0"/>
                </a:lnTo>
                <a:lnTo>
                  <a:pt x="5498596" y="4673807"/>
                </a:lnTo>
                <a:lnTo>
                  <a:pt x="0" y="4673807"/>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98849" y="0"/>
            <a:ext cx="3640271" cy="3640271"/>
          </a:xfrm>
          <a:custGeom>
            <a:avLst/>
            <a:gdLst/>
            <a:ahLst/>
            <a:cxnLst/>
            <a:rect l="l" t="t" r="r" b="b"/>
            <a:pathLst>
              <a:path w="3640271" h="3640271">
                <a:moveTo>
                  <a:pt x="0" y="0"/>
                </a:moveTo>
                <a:lnTo>
                  <a:pt x="3640272" y="0"/>
                </a:lnTo>
                <a:lnTo>
                  <a:pt x="3640272" y="3640271"/>
                </a:lnTo>
                <a:lnTo>
                  <a:pt x="0" y="36402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3962400" y="770522"/>
            <a:ext cx="12058835" cy="9240162"/>
            <a:chOff x="0" y="0"/>
            <a:chExt cx="3175989" cy="2433623"/>
          </a:xfrm>
        </p:grpSpPr>
        <p:sp>
          <p:nvSpPr>
            <p:cNvPr id="6" name="Freeform 6"/>
            <p:cNvSpPr/>
            <p:nvPr/>
          </p:nvSpPr>
          <p:spPr>
            <a:xfrm>
              <a:off x="0" y="0"/>
              <a:ext cx="3175989" cy="2433623"/>
            </a:xfrm>
            <a:custGeom>
              <a:avLst/>
              <a:gdLst/>
              <a:ahLst/>
              <a:cxnLst/>
              <a:rect l="l" t="t" r="r" b="b"/>
              <a:pathLst>
                <a:path w="3175989" h="2433623">
                  <a:moveTo>
                    <a:pt x="22470" y="0"/>
                  </a:moveTo>
                  <a:lnTo>
                    <a:pt x="3153519" y="0"/>
                  </a:lnTo>
                  <a:cubicBezTo>
                    <a:pt x="3159479" y="0"/>
                    <a:pt x="3165194" y="2367"/>
                    <a:pt x="3169408" y="6581"/>
                  </a:cubicBezTo>
                  <a:cubicBezTo>
                    <a:pt x="3173622" y="10795"/>
                    <a:pt x="3175989" y="16511"/>
                    <a:pt x="3175989" y="22470"/>
                  </a:cubicBezTo>
                  <a:lnTo>
                    <a:pt x="3175989" y="2411152"/>
                  </a:lnTo>
                  <a:cubicBezTo>
                    <a:pt x="3175989" y="2423562"/>
                    <a:pt x="3165929" y="2433623"/>
                    <a:pt x="3153519" y="2433623"/>
                  </a:cubicBezTo>
                  <a:lnTo>
                    <a:pt x="22470" y="2433623"/>
                  </a:lnTo>
                  <a:cubicBezTo>
                    <a:pt x="16511" y="2433623"/>
                    <a:pt x="10795" y="2431255"/>
                    <a:pt x="6581" y="2427041"/>
                  </a:cubicBezTo>
                  <a:cubicBezTo>
                    <a:pt x="2367" y="2422827"/>
                    <a:pt x="0" y="2417112"/>
                    <a:pt x="0" y="2411152"/>
                  </a:cubicBezTo>
                  <a:lnTo>
                    <a:pt x="0" y="22470"/>
                  </a:lnTo>
                  <a:cubicBezTo>
                    <a:pt x="0" y="16511"/>
                    <a:pt x="2367" y="10795"/>
                    <a:pt x="6581" y="6581"/>
                  </a:cubicBezTo>
                  <a:cubicBezTo>
                    <a:pt x="10795" y="2367"/>
                    <a:pt x="16511" y="0"/>
                    <a:pt x="22470" y="0"/>
                  </a:cubicBezTo>
                  <a:close/>
                </a:path>
              </a:pathLst>
            </a:custGeom>
            <a:solidFill>
              <a:srgbClr val="FFFFFF"/>
            </a:solidFill>
            <a:ln w="57150" cap="rnd">
              <a:solidFill>
                <a:srgbClr val="CDEEFF"/>
              </a:solidFill>
              <a:prstDash val="solid"/>
              <a:round/>
            </a:ln>
          </p:spPr>
        </p:sp>
        <p:sp>
          <p:nvSpPr>
            <p:cNvPr id="7" name="TextBox 7"/>
            <p:cNvSpPr txBox="1"/>
            <p:nvPr/>
          </p:nvSpPr>
          <p:spPr>
            <a:xfrm>
              <a:off x="0" y="-28575"/>
              <a:ext cx="3175989" cy="2462198"/>
            </a:xfrm>
            <a:prstGeom prst="rect">
              <a:avLst/>
            </a:prstGeom>
          </p:spPr>
          <p:txBody>
            <a:bodyPr lIns="50800" tIns="50800" rIns="50800" bIns="50800" rtlCol="0" anchor="ctr"/>
            <a:lstStyle/>
            <a:p>
              <a:pPr marL="0" lvl="0" indent="0" algn="ctr">
                <a:lnSpc>
                  <a:spcPts val="1403"/>
                </a:lnSpc>
                <a:spcBef>
                  <a:spcPct val="0"/>
                </a:spcBef>
              </a:pPr>
              <a:endParaRPr/>
            </a:p>
          </p:txBody>
        </p:sp>
      </p:grpSp>
      <p:grpSp>
        <p:nvGrpSpPr>
          <p:cNvPr id="9" name="Group 9"/>
          <p:cNvGrpSpPr/>
          <p:nvPr/>
        </p:nvGrpSpPr>
        <p:grpSpPr>
          <a:xfrm>
            <a:off x="5776471" y="5032463"/>
            <a:ext cx="2571750" cy="826222"/>
            <a:chOff x="0" y="0"/>
            <a:chExt cx="3429000" cy="1101629"/>
          </a:xfrm>
        </p:grpSpPr>
        <p:sp>
          <p:nvSpPr>
            <p:cNvPr id="10" name="TextBox 10"/>
            <p:cNvSpPr txBox="1"/>
            <p:nvPr/>
          </p:nvSpPr>
          <p:spPr>
            <a:xfrm>
              <a:off x="0" y="705389"/>
              <a:ext cx="3429000" cy="396240"/>
            </a:xfrm>
            <a:prstGeom prst="rect">
              <a:avLst/>
            </a:prstGeom>
          </p:spPr>
          <p:txBody>
            <a:bodyPr lIns="0" tIns="0" rIns="0" bIns="0" rtlCol="0" anchor="t">
              <a:spAutoFit/>
            </a:bodyPr>
            <a:lstStyle/>
            <a:p>
              <a:pPr marL="0" lvl="0" indent="0" algn="ctr">
                <a:lnSpc>
                  <a:spcPts val="2520"/>
                </a:lnSpc>
                <a:spcBef>
                  <a:spcPct val="0"/>
                </a:spcBef>
              </a:pPr>
              <a:endParaRPr/>
            </a:p>
          </p:txBody>
        </p:sp>
        <p:sp>
          <p:nvSpPr>
            <p:cNvPr id="11" name="TextBox 11"/>
            <p:cNvSpPr txBox="1"/>
            <p:nvPr/>
          </p:nvSpPr>
          <p:spPr>
            <a:xfrm>
              <a:off x="0" y="-57150"/>
              <a:ext cx="3429000" cy="534670"/>
            </a:xfrm>
            <a:prstGeom prst="rect">
              <a:avLst/>
            </a:prstGeom>
          </p:spPr>
          <p:txBody>
            <a:bodyPr lIns="0" tIns="0" rIns="0" bIns="0" rtlCol="0" anchor="t">
              <a:spAutoFit/>
            </a:bodyPr>
            <a:lstStyle/>
            <a:p>
              <a:pPr marL="0" lvl="0" indent="0" algn="ctr">
                <a:lnSpc>
                  <a:spcPts val="3359"/>
                </a:lnSpc>
                <a:spcBef>
                  <a:spcPct val="0"/>
                </a:spcBef>
              </a:pPr>
              <a:endParaRPr/>
            </a:p>
          </p:txBody>
        </p:sp>
      </p:grpSp>
      <p:pic>
        <p:nvPicPr>
          <p:cNvPr id="14" name="Imagen 13">
            <a:extLst>
              <a:ext uri="{FF2B5EF4-FFF2-40B4-BE49-F238E27FC236}">
                <a16:creationId xmlns:a16="http://schemas.microsoft.com/office/drawing/2014/main" id="{DE590D87-5E4C-D98A-7929-C5DFB2BE5973}"/>
              </a:ext>
            </a:extLst>
          </p:cNvPr>
          <p:cNvPicPr>
            <a:picLocks noChangeAspect="1"/>
          </p:cNvPicPr>
          <p:nvPr/>
        </p:nvPicPr>
        <p:blipFill>
          <a:blip r:embed="rId8"/>
          <a:stretch>
            <a:fillRect/>
          </a:stretch>
        </p:blipFill>
        <p:spPr>
          <a:xfrm>
            <a:off x="5776471" y="3122995"/>
            <a:ext cx="7819095" cy="3205000"/>
          </a:xfrm>
          <a:prstGeom prst="rect">
            <a:avLst/>
          </a:prstGeom>
        </p:spPr>
      </p:pic>
    </p:spTree>
    <p:extLst>
      <p:ext uri="{BB962C8B-B14F-4D97-AF65-F5344CB8AC3E}">
        <p14:creationId xmlns:p14="http://schemas.microsoft.com/office/powerpoint/2010/main" val="2106694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12571594" y="2546037"/>
            <a:ext cx="6221469" cy="5194927"/>
          </a:xfrm>
          <a:custGeom>
            <a:avLst/>
            <a:gdLst/>
            <a:ahLst/>
            <a:cxnLst/>
            <a:rect l="l" t="t" r="r" b="b"/>
            <a:pathLst>
              <a:path w="6221469" h="5194927">
                <a:moveTo>
                  <a:pt x="0" y="0"/>
                </a:moveTo>
                <a:lnTo>
                  <a:pt x="6221469" y="0"/>
                </a:lnTo>
                <a:lnTo>
                  <a:pt x="6221469" y="5194926"/>
                </a:lnTo>
                <a:lnTo>
                  <a:pt x="0" y="519492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5032463"/>
            <a:ext cx="5498596" cy="4673807"/>
          </a:xfrm>
          <a:custGeom>
            <a:avLst/>
            <a:gdLst/>
            <a:ahLst/>
            <a:cxnLst/>
            <a:rect l="l" t="t" r="r" b="b"/>
            <a:pathLst>
              <a:path w="5498596" h="4673807">
                <a:moveTo>
                  <a:pt x="0" y="0"/>
                </a:moveTo>
                <a:lnTo>
                  <a:pt x="5498596" y="0"/>
                </a:lnTo>
                <a:lnTo>
                  <a:pt x="5498596" y="4673807"/>
                </a:lnTo>
                <a:lnTo>
                  <a:pt x="0" y="4673807"/>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98849" y="0"/>
            <a:ext cx="3640271" cy="3640271"/>
          </a:xfrm>
          <a:custGeom>
            <a:avLst/>
            <a:gdLst/>
            <a:ahLst/>
            <a:cxnLst/>
            <a:rect l="l" t="t" r="r" b="b"/>
            <a:pathLst>
              <a:path w="3640271" h="3640271">
                <a:moveTo>
                  <a:pt x="0" y="0"/>
                </a:moveTo>
                <a:lnTo>
                  <a:pt x="3640272" y="0"/>
                </a:lnTo>
                <a:lnTo>
                  <a:pt x="3640272" y="3640271"/>
                </a:lnTo>
                <a:lnTo>
                  <a:pt x="0" y="36402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3962400" y="770522"/>
            <a:ext cx="12058835" cy="9240162"/>
            <a:chOff x="0" y="0"/>
            <a:chExt cx="3175989" cy="2433623"/>
          </a:xfrm>
        </p:grpSpPr>
        <p:sp>
          <p:nvSpPr>
            <p:cNvPr id="6" name="Freeform 6"/>
            <p:cNvSpPr/>
            <p:nvPr/>
          </p:nvSpPr>
          <p:spPr>
            <a:xfrm>
              <a:off x="0" y="0"/>
              <a:ext cx="3175989" cy="2433623"/>
            </a:xfrm>
            <a:custGeom>
              <a:avLst/>
              <a:gdLst/>
              <a:ahLst/>
              <a:cxnLst/>
              <a:rect l="l" t="t" r="r" b="b"/>
              <a:pathLst>
                <a:path w="3175989" h="2433623">
                  <a:moveTo>
                    <a:pt x="22470" y="0"/>
                  </a:moveTo>
                  <a:lnTo>
                    <a:pt x="3153519" y="0"/>
                  </a:lnTo>
                  <a:cubicBezTo>
                    <a:pt x="3159479" y="0"/>
                    <a:pt x="3165194" y="2367"/>
                    <a:pt x="3169408" y="6581"/>
                  </a:cubicBezTo>
                  <a:cubicBezTo>
                    <a:pt x="3173622" y="10795"/>
                    <a:pt x="3175989" y="16511"/>
                    <a:pt x="3175989" y="22470"/>
                  </a:cubicBezTo>
                  <a:lnTo>
                    <a:pt x="3175989" y="2411152"/>
                  </a:lnTo>
                  <a:cubicBezTo>
                    <a:pt x="3175989" y="2423562"/>
                    <a:pt x="3165929" y="2433623"/>
                    <a:pt x="3153519" y="2433623"/>
                  </a:cubicBezTo>
                  <a:lnTo>
                    <a:pt x="22470" y="2433623"/>
                  </a:lnTo>
                  <a:cubicBezTo>
                    <a:pt x="16511" y="2433623"/>
                    <a:pt x="10795" y="2431255"/>
                    <a:pt x="6581" y="2427041"/>
                  </a:cubicBezTo>
                  <a:cubicBezTo>
                    <a:pt x="2367" y="2422827"/>
                    <a:pt x="0" y="2417112"/>
                    <a:pt x="0" y="2411152"/>
                  </a:cubicBezTo>
                  <a:lnTo>
                    <a:pt x="0" y="22470"/>
                  </a:lnTo>
                  <a:cubicBezTo>
                    <a:pt x="0" y="16511"/>
                    <a:pt x="2367" y="10795"/>
                    <a:pt x="6581" y="6581"/>
                  </a:cubicBezTo>
                  <a:cubicBezTo>
                    <a:pt x="10795" y="2367"/>
                    <a:pt x="16511" y="0"/>
                    <a:pt x="22470" y="0"/>
                  </a:cubicBezTo>
                  <a:close/>
                </a:path>
              </a:pathLst>
            </a:custGeom>
            <a:solidFill>
              <a:srgbClr val="FFFFFF"/>
            </a:solidFill>
            <a:ln w="57150" cap="rnd">
              <a:solidFill>
                <a:srgbClr val="CDEEFF"/>
              </a:solidFill>
              <a:prstDash val="solid"/>
              <a:round/>
            </a:ln>
          </p:spPr>
        </p:sp>
        <p:sp>
          <p:nvSpPr>
            <p:cNvPr id="7" name="TextBox 7"/>
            <p:cNvSpPr txBox="1"/>
            <p:nvPr/>
          </p:nvSpPr>
          <p:spPr>
            <a:xfrm>
              <a:off x="0" y="-28575"/>
              <a:ext cx="3175989" cy="2462198"/>
            </a:xfrm>
            <a:prstGeom prst="rect">
              <a:avLst/>
            </a:prstGeom>
          </p:spPr>
          <p:txBody>
            <a:bodyPr lIns="50800" tIns="50800" rIns="50800" bIns="50800" rtlCol="0" anchor="ctr"/>
            <a:lstStyle/>
            <a:p>
              <a:pPr marL="0" lvl="0" indent="0" algn="ctr">
                <a:lnSpc>
                  <a:spcPts val="1403"/>
                </a:lnSpc>
                <a:spcBef>
                  <a:spcPct val="0"/>
                </a:spcBef>
              </a:pPr>
              <a:endParaRPr/>
            </a:p>
          </p:txBody>
        </p:sp>
      </p:grpSp>
      <p:grpSp>
        <p:nvGrpSpPr>
          <p:cNvPr id="9" name="Group 9"/>
          <p:cNvGrpSpPr/>
          <p:nvPr/>
        </p:nvGrpSpPr>
        <p:grpSpPr>
          <a:xfrm>
            <a:off x="5776471" y="5032463"/>
            <a:ext cx="2571750" cy="826222"/>
            <a:chOff x="0" y="0"/>
            <a:chExt cx="3429000" cy="1101629"/>
          </a:xfrm>
        </p:grpSpPr>
        <p:sp>
          <p:nvSpPr>
            <p:cNvPr id="10" name="TextBox 10"/>
            <p:cNvSpPr txBox="1"/>
            <p:nvPr/>
          </p:nvSpPr>
          <p:spPr>
            <a:xfrm>
              <a:off x="0" y="705389"/>
              <a:ext cx="3429000" cy="396240"/>
            </a:xfrm>
            <a:prstGeom prst="rect">
              <a:avLst/>
            </a:prstGeom>
          </p:spPr>
          <p:txBody>
            <a:bodyPr lIns="0" tIns="0" rIns="0" bIns="0" rtlCol="0" anchor="t">
              <a:spAutoFit/>
            </a:bodyPr>
            <a:lstStyle/>
            <a:p>
              <a:pPr marL="0" lvl="0" indent="0" algn="ctr">
                <a:lnSpc>
                  <a:spcPts val="2520"/>
                </a:lnSpc>
                <a:spcBef>
                  <a:spcPct val="0"/>
                </a:spcBef>
              </a:pPr>
              <a:endParaRPr/>
            </a:p>
          </p:txBody>
        </p:sp>
        <p:sp>
          <p:nvSpPr>
            <p:cNvPr id="11" name="TextBox 11"/>
            <p:cNvSpPr txBox="1"/>
            <p:nvPr/>
          </p:nvSpPr>
          <p:spPr>
            <a:xfrm>
              <a:off x="0" y="-57150"/>
              <a:ext cx="3429000" cy="534670"/>
            </a:xfrm>
            <a:prstGeom prst="rect">
              <a:avLst/>
            </a:prstGeom>
          </p:spPr>
          <p:txBody>
            <a:bodyPr lIns="0" tIns="0" rIns="0" bIns="0" rtlCol="0" anchor="t">
              <a:spAutoFit/>
            </a:bodyPr>
            <a:lstStyle/>
            <a:p>
              <a:pPr marL="0" lvl="0" indent="0" algn="ctr">
                <a:lnSpc>
                  <a:spcPts val="3359"/>
                </a:lnSpc>
                <a:spcBef>
                  <a:spcPct val="0"/>
                </a:spcBef>
              </a:pPr>
              <a:endParaRPr/>
            </a:p>
          </p:txBody>
        </p:sp>
      </p:grpSp>
      <p:sp>
        <p:nvSpPr>
          <p:cNvPr id="12" name="CuadroTexto 11">
            <a:extLst>
              <a:ext uri="{FF2B5EF4-FFF2-40B4-BE49-F238E27FC236}">
                <a16:creationId xmlns:a16="http://schemas.microsoft.com/office/drawing/2014/main" id="{3FD1D50E-9810-37C2-C5F3-3F7DAFF317EB}"/>
              </a:ext>
            </a:extLst>
          </p:cNvPr>
          <p:cNvSpPr txBox="1"/>
          <p:nvPr/>
        </p:nvSpPr>
        <p:spPr>
          <a:xfrm>
            <a:off x="4086375" y="1085642"/>
            <a:ext cx="9393382" cy="1477712"/>
          </a:xfrm>
          <a:prstGeom prst="rect">
            <a:avLst/>
          </a:prstGeom>
          <a:noFill/>
        </p:spPr>
        <p:txBody>
          <a:bodyPr wrap="square">
            <a:spAutoFit/>
          </a:bodyPr>
          <a:lstStyle/>
          <a:p>
            <a:pPr algn="just">
              <a:lnSpc>
                <a:spcPct val="115000"/>
              </a:lnSpc>
              <a:spcAft>
                <a:spcPts val="1000"/>
              </a:spcAft>
            </a:pPr>
            <a:r>
              <a:rPr lang="es-ES" sz="2000" dirty="0">
                <a:solidFill>
                  <a:srgbClr val="0070C0"/>
                </a:solidFill>
                <a:effectLst/>
                <a:latin typeface="Quicksand Bold" panose="020B0604020202020204" charset="0"/>
                <a:ea typeface="Meiryo" panose="020B0604030504040204" pitchFamily="34" charset="-128"/>
                <a:cs typeface="Arial" panose="020B0604020202020204" pitchFamily="34" charset="0"/>
              </a:rPr>
              <a:t>Con los datos ya recabados se realiza un análisis final visualizando los totales y promedios de todos los estados que se encontraron en las simulaciones a través del historial simulado para los 4 estados utilizando un gráfico de barras con etiquetas.</a:t>
            </a:r>
            <a:endParaRPr lang="es-MX" dirty="0">
              <a:solidFill>
                <a:srgbClr val="0070C0"/>
              </a:solidFill>
              <a:effectLst/>
              <a:latin typeface="Quicksand Bold" panose="020B0604020202020204" charset="0"/>
              <a:ea typeface="Meiryo" panose="020B0604030504040204" pitchFamily="34" charset="-128"/>
              <a:cs typeface="Arial" panose="020B0604020202020204" pitchFamily="34" charset="0"/>
            </a:endParaRPr>
          </a:p>
        </p:txBody>
      </p:sp>
      <p:pic>
        <p:nvPicPr>
          <p:cNvPr id="13" name="Imagen 12">
            <a:extLst>
              <a:ext uri="{FF2B5EF4-FFF2-40B4-BE49-F238E27FC236}">
                <a16:creationId xmlns:a16="http://schemas.microsoft.com/office/drawing/2014/main" id="{9BC0AA8B-E124-0C98-6CC4-1741C957F5A6}"/>
              </a:ext>
            </a:extLst>
          </p:cNvPr>
          <p:cNvPicPr>
            <a:picLocks noChangeAspect="1"/>
          </p:cNvPicPr>
          <p:nvPr/>
        </p:nvPicPr>
        <p:blipFill>
          <a:blip r:embed="rId8"/>
          <a:stretch>
            <a:fillRect/>
          </a:stretch>
        </p:blipFill>
        <p:spPr>
          <a:xfrm>
            <a:off x="4495800" y="2578332"/>
            <a:ext cx="9611990" cy="3685656"/>
          </a:xfrm>
          <a:prstGeom prst="rect">
            <a:avLst/>
          </a:prstGeom>
        </p:spPr>
      </p:pic>
      <p:pic>
        <p:nvPicPr>
          <p:cNvPr id="15" name="Imagen 14">
            <a:extLst>
              <a:ext uri="{FF2B5EF4-FFF2-40B4-BE49-F238E27FC236}">
                <a16:creationId xmlns:a16="http://schemas.microsoft.com/office/drawing/2014/main" id="{D90D57D5-D0A9-D44A-7CCB-55474A5BF2A5}"/>
              </a:ext>
            </a:extLst>
          </p:cNvPr>
          <p:cNvPicPr>
            <a:picLocks noChangeAspect="1"/>
          </p:cNvPicPr>
          <p:nvPr/>
        </p:nvPicPr>
        <p:blipFill>
          <a:blip r:embed="rId9"/>
          <a:stretch>
            <a:fillRect/>
          </a:stretch>
        </p:blipFill>
        <p:spPr>
          <a:xfrm>
            <a:off x="4495800" y="6603461"/>
            <a:ext cx="9611990" cy="3273711"/>
          </a:xfrm>
          <a:prstGeom prst="rect">
            <a:avLst/>
          </a:prstGeom>
        </p:spPr>
      </p:pic>
    </p:spTree>
    <p:extLst>
      <p:ext uri="{BB962C8B-B14F-4D97-AF65-F5344CB8AC3E}">
        <p14:creationId xmlns:p14="http://schemas.microsoft.com/office/powerpoint/2010/main" val="3485821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12571594" y="2546037"/>
            <a:ext cx="6221469" cy="5194927"/>
          </a:xfrm>
          <a:custGeom>
            <a:avLst/>
            <a:gdLst/>
            <a:ahLst/>
            <a:cxnLst/>
            <a:rect l="l" t="t" r="r" b="b"/>
            <a:pathLst>
              <a:path w="6221469" h="5194927">
                <a:moveTo>
                  <a:pt x="0" y="0"/>
                </a:moveTo>
                <a:lnTo>
                  <a:pt x="6221469" y="0"/>
                </a:lnTo>
                <a:lnTo>
                  <a:pt x="6221469" y="5194926"/>
                </a:lnTo>
                <a:lnTo>
                  <a:pt x="0" y="519492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5032463"/>
            <a:ext cx="5498596" cy="4673807"/>
          </a:xfrm>
          <a:custGeom>
            <a:avLst/>
            <a:gdLst/>
            <a:ahLst/>
            <a:cxnLst/>
            <a:rect l="l" t="t" r="r" b="b"/>
            <a:pathLst>
              <a:path w="5498596" h="4673807">
                <a:moveTo>
                  <a:pt x="0" y="0"/>
                </a:moveTo>
                <a:lnTo>
                  <a:pt x="5498596" y="0"/>
                </a:lnTo>
                <a:lnTo>
                  <a:pt x="5498596" y="4673807"/>
                </a:lnTo>
                <a:lnTo>
                  <a:pt x="0" y="4673807"/>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98849" y="0"/>
            <a:ext cx="3640271" cy="3640271"/>
          </a:xfrm>
          <a:custGeom>
            <a:avLst/>
            <a:gdLst/>
            <a:ahLst/>
            <a:cxnLst/>
            <a:rect l="l" t="t" r="r" b="b"/>
            <a:pathLst>
              <a:path w="3640271" h="3640271">
                <a:moveTo>
                  <a:pt x="0" y="0"/>
                </a:moveTo>
                <a:lnTo>
                  <a:pt x="3640272" y="0"/>
                </a:lnTo>
                <a:lnTo>
                  <a:pt x="3640272" y="3640271"/>
                </a:lnTo>
                <a:lnTo>
                  <a:pt x="0" y="36402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3962400" y="770522"/>
            <a:ext cx="12058835" cy="9240162"/>
            <a:chOff x="0" y="0"/>
            <a:chExt cx="3175989" cy="2433623"/>
          </a:xfrm>
        </p:grpSpPr>
        <p:sp>
          <p:nvSpPr>
            <p:cNvPr id="6" name="Freeform 6"/>
            <p:cNvSpPr/>
            <p:nvPr/>
          </p:nvSpPr>
          <p:spPr>
            <a:xfrm>
              <a:off x="0" y="0"/>
              <a:ext cx="3175989" cy="2433623"/>
            </a:xfrm>
            <a:custGeom>
              <a:avLst/>
              <a:gdLst/>
              <a:ahLst/>
              <a:cxnLst/>
              <a:rect l="l" t="t" r="r" b="b"/>
              <a:pathLst>
                <a:path w="3175989" h="2433623">
                  <a:moveTo>
                    <a:pt x="22470" y="0"/>
                  </a:moveTo>
                  <a:lnTo>
                    <a:pt x="3153519" y="0"/>
                  </a:lnTo>
                  <a:cubicBezTo>
                    <a:pt x="3159479" y="0"/>
                    <a:pt x="3165194" y="2367"/>
                    <a:pt x="3169408" y="6581"/>
                  </a:cubicBezTo>
                  <a:cubicBezTo>
                    <a:pt x="3173622" y="10795"/>
                    <a:pt x="3175989" y="16511"/>
                    <a:pt x="3175989" y="22470"/>
                  </a:cubicBezTo>
                  <a:lnTo>
                    <a:pt x="3175989" y="2411152"/>
                  </a:lnTo>
                  <a:cubicBezTo>
                    <a:pt x="3175989" y="2423562"/>
                    <a:pt x="3165929" y="2433623"/>
                    <a:pt x="3153519" y="2433623"/>
                  </a:cubicBezTo>
                  <a:lnTo>
                    <a:pt x="22470" y="2433623"/>
                  </a:lnTo>
                  <a:cubicBezTo>
                    <a:pt x="16511" y="2433623"/>
                    <a:pt x="10795" y="2431255"/>
                    <a:pt x="6581" y="2427041"/>
                  </a:cubicBezTo>
                  <a:cubicBezTo>
                    <a:pt x="2367" y="2422827"/>
                    <a:pt x="0" y="2417112"/>
                    <a:pt x="0" y="2411152"/>
                  </a:cubicBezTo>
                  <a:lnTo>
                    <a:pt x="0" y="22470"/>
                  </a:lnTo>
                  <a:cubicBezTo>
                    <a:pt x="0" y="16511"/>
                    <a:pt x="2367" y="10795"/>
                    <a:pt x="6581" y="6581"/>
                  </a:cubicBezTo>
                  <a:cubicBezTo>
                    <a:pt x="10795" y="2367"/>
                    <a:pt x="16511" y="0"/>
                    <a:pt x="22470" y="0"/>
                  </a:cubicBezTo>
                  <a:close/>
                </a:path>
              </a:pathLst>
            </a:custGeom>
            <a:solidFill>
              <a:srgbClr val="FFFFFF"/>
            </a:solidFill>
            <a:ln w="57150" cap="rnd">
              <a:solidFill>
                <a:srgbClr val="CDEEFF"/>
              </a:solidFill>
              <a:prstDash val="solid"/>
              <a:round/>
            </a:ln>
          </p:spPr>
        </p:sp>
        <p:sp>
          <p:nvSpPr>
            <p:cNvPr id="7" name="TextBox 7"/>
            <p:cNvSpPr txBox="1"/>
            <p:nvPr/>
          </p:nvSpPr>
          <p:spPr>
            <a:xfrm>
              <a:off x="0" y="-28575"/>
              <a:ext cx="3175989" cy="2462198"/>
            </a:xfrm>
            <a:prstGeom prst="rect">
              <a:avLst/>
            </a:prstGeom>
          </p:spPr>
          <p:txBody>
            <a:bodyPr lIns="50800" tIns="50800" rIns="50800" bIns="50800" rtlCol="0" anchor="ctr"/>
            <a:lstStyle/>
            <a:p>
              <a:pPr marL="0" lvl="0" indent="0" algn="ctr">
                <a:lnSpc>
                  <a:spcPts val="1403"/>
                </a:lnSpc>
                <a:spcBef>
                  <a:spcPct val="0"/>
                </a:spcBef>
              </a:pPr>
              <a:endParaRPr/>
            </a:p>
          </p:txBody>
        </p:sp>
      </p:grpSp>
      <p:grpSp>
        <p:nvGrpSpPr>
          <p:cNvPr id="9" name="Group 9"/>
          <p:cNvGrpSpPr/>
          <p:nvPr/>
        </p:nvGrpSpPr>
        <p:grpSpPr>
          <a:xfrm>
            <a:off x="5776471" y="5032463"/>
            <a:ext cx="2571750" cy="826222"/>
            <a:chOff x="0" y="0"/>
            <a:chExt cx="3429000" cy="1101629"/>
          </a:xfrm>
        </p:grpSpPr>
        <p:sp>
          <p:nvSpPr>
            <p:cNvPr id="10" name="TextBox 10"/>
            <p:cNvSpPr txBox="1"/>
            <p:nvPr/>
          </p:nvSpPr>
          <p:spPr>
            <a:xfrm>
              <a:off x="0" y="705389"/>
              <a:ext cx="3429000" cy="396240"/>
            </a:xfrm>
            <a:prstGeom prst="rect">
              <a:avLst/>
            </a:prstGeom>
          </p:spPr>
          <p:txBody>
            <a:bodyPr lIns="0" tIns="0" rIns="0" bIns="0" rtlCol="0" anchor="t">
              <a:spAutoFit/>
            </a:bodyPr>
            <a:lstStyle/>
            <a:p>
              <a:pPr marL="0" lvl="0" indent="0" algn="ctr">
                <a:lnSpc>
                  <a:spcPts val="2520"/>
                </a:lnSpc>
                <a:spcBef>
                  <a:spcPct val="0"/>
                </a:spcBef>
              </a:pPr>
              <a:endParaRPr/>
            </a:p>
          </p:txBody>
        </p:sp>
        <p:sp>
          <p:nvSpPr>
            <p:cNvPr id="11" name="TextBox 11"/>
            <p:cNvSpPr txBox="1"/>
            <p:nvPr/>
          </p:nvSpPr>
          <p:spPr>
            <a:xfrm>
              <a:off x="0" y="-57150"/>
              <a:ext cx="3429000" cy="534670"/>
            </a:xfrm>
            <a:prstGeom prst="rect">
              <a:avLst/>
            </a:prstGeom>
          </p:spPr>
          <p:txBody>
            <a:bodyPr lIns="0" tIns="0" rIns="0" bIns="0" rtlCol="0" anchor="t">
              <a:spAutoFit/>
            </a:bodyPr>
            <a:lstStyle/>
            <a:p>
              <a:pPr marL="0" lvl="0" indent="0" algn="ctr">
                <a:lnSpc>
                  <a:spcPts val="3359"/>
                </a:lnSpc>
                <a:spcBef>
                  <a:spcPct val="0"/>
                </a:spcBef>
              </a:pPr>
              <a:endParaRPr/>
            </a:p>
          </p:txBody>
        </p:sp>
      </p:grpSp>
      <p:pic>
        <p:nvPicPr>
          <p:cNvPr id="8" name="Imagen 7">
            <a:extLst>
              <a:ext uri="{FF2B5EF4-FFF2-40B4-BE49-F238E27FC236}">
                <a16:creationId xmlns:a16="http://schemas.microsoft.com/office/drawing/2014/main" id="{5AB12B79-71F1-4668-EEA3-67EEFA691191}"/>
              </a:ext>
            </a:extLst>
          </p:cNvPr>
          <p:cNvPicPr>
            <a:picLocks noChangeAspect="1"/>
          </p:cNvPicPr>
          <p:nvPr/>
        </p:nvPicPr>
        <p:blipFill>
          <a:blip r:embed="rId8"/>
          <a:stretch>
            <a:fillRect/>
          </a:stretch>
        </p:blipFill>
        <p:spPr>
          <a:xfrm>
            <a:off x="4469354" y="1039883"/>
            <a:ext cx="9349291" cy="3680356"/>
          </a:xfrm>
          <a:prstGeom prst="rect">
            <a:avLst/>
          </a:prstGeom>
        </p:spPr>
      </p:pic>
      <p:pic>
        <p:nvPicPr>
          <p:cNvPr id="14" name="Imagen 13">
            <a:extLst>
              <a:ext uri="{FF2B5EF4-FFF2-40B4-BE49-F238E27FC236}">
                <a16:creationId xmlns:a16="http://schemas.microsoft.com/office/drawing/2014/main" id="{D5B01D39-1B0C-441C-CCEC-00D145A90C44}"/>
              </a:ext>
            </a:extLst>
          </p:cNvPr>
          <p:cNvPicPr>
            <a:picLocks noChangeAspect="1"/>
          </p:cNvPicPr>
          <p:nvPr/>
        </p:nvPicPr>
        <p:blipFill>
          <a:blip r:embed="rId9"/>
          <a:stretch>
            <a:fillRect/>
          </a:stretch>
        </p:blipFill>
        <p:spPr>
          <a:xfrm>
            <a:off x="4700469" y="5032463"/>
            <a:ext cx="9118175" cy="3680355"/>
          </a:xfrm>
          <a:prstGeom prst="rect">
            <a:avLst/>
          </a:prstGeom>
        </p:spPr>
      </p:pic>
    </p:spTree>
    <p:extLst>
      <p:ext uri="{BB962C8B-B14F-4D97-AF65-F5344CB8AC3E}">
        <p14:creationId xmlns:p14="http://schemas.microsoft.com/office/powerpoint/2010/main" val="2407912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12571594" y="2546037"/>
            <a:ext cx="6221469" cy="5194927"/>
          </a:xfrm>
          <a:custGeom>
            <a:avLst/>
            <a:gdLst/>
            <a:ahLst/>
            <a:cxnLst/>
            <a:rect l="l" t="t" r="r" b="b"/>
            <a:pathLst>
              <a:path w="6221469" h="5194927">
                <a:moveTo>
                  <a:pt x="0" y="0"/>
                </a:moveTo>
                <a:lnTo>
                  <a:pt x="6221469" y="0"/>
                </a:lnTo>
                <a:lnTo>
                  <a:pt x="6221469" y="5194926"/>
                </a:lnTo>
                <a:lnTo>
                  <a:pt x="0" y="519492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5032463"/>
            <a:ext cx="5498596" cy="4673807"/>
          </a:xfrm>
          <a:custGeom>
            <a:avLst/>
            <a:gdLst/>
            <a:ahLst/>
            <a:cxnLst/>
            <a:rect l="l" t="t" r="r" b="b"/>
            <a:pathLst>
              <a:path w="5498596" h="4673807">
                <a:moveTo>
                  <a:pt x="0" y="0"/>
                </a:moveTo>
                <a:lnTo>
                  <a:pt x="5498596" y="0"/>
                </a:lnTo>
                <a:lnTo>
                  <a:pt x="5498596" y="4673807"/>
                </a:lnTo>
                <a:lnTo>
                  <a:pt x="0" y="4673807"/>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98849" y="0"/>
            <a:ext cx="3640271" cy="3640271"/>
          </a:xfrm>
          <a:custGeom>
            <a:avLst/>
            <a:gdLst/>
            <a:ahLst/>
            <a:cxnLst/>
            <a:rect l="l" t="t" r="r" b="b"/>
            <a:pathLst>
              <a:path w="3640271" h="3640271">
                <a:moveTo>
                  <a:pt x="0" y="0"/>
                </a:moveTo>
                <a:lnTo>
                  <a:pt x="3640272" y="0"/>
                </a:lnTo>
                <a:lnTo>
                  <a:pt x="3640272" y="3640271"/>
                </a:lnTo>
                <a:lnTo>
                  <a:pt x="0" y="36402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3962400" y="770522"/>
            <a:ext cx="12058835" cy="9240162"/>
            <a:chOff x="0" y="0"/>
            <a:chExt cx="3175989" cy="2433623"/>
          </a:xfrm>
        </p:grpSpPr>
        <p:sp>
          <p:nvSpPr>
            <p:cNvPr id="6" name="Freeform 6"/>
            <p:cNvSpPr/>
            <p:nvPr/>
          </p:nvSpPr>
          <p:spPr>
            <a:xfrm>
              <a:off x="0" y="0"/>
              <a:ext cx="3175989" cy="2433623"/>
            </a:xfrm>
            <a:custGeom>
              <a:avLst/>
              <a:gdLst/>
              <a:ahLst/>
              <a:cxnLst/>
              <a:rect l="l" t="t" r="r" b="b"/>
              <a:pathLst>
                <a:path w="3175989" h="2433623">
                  <a:moveTo>
                    <a:pt x="22470" y="0"/>
                  </a:moveTo>
                  <a:lnTo>
                    <a:pt x="3153519" y="0"/>
                  </a:lnTo>
                  <a:cubicBezTo>
                    <a:pt x="3159479" y="0"/>
                    <a:pt x="3165194" y="2367"/>
                    <a:pt x="3169408" y="6581"/>
                  </a:cubicBezTo>
                  <a:cubicBezTo>
                    <a:pt x="3173622" y="10795"/>
                    <a:pt x="3175989" y="16511"/>
                    <a:pt x="3175989" y="22470"/>
                  </a:cubicBezTo>
                  <a:lnTo>
                    <a:pt x="3175989" y="2411152"/>
                  </a:lnTo>
                  <a:cubicBezTo>
                    <a:pt x="3175989" y="2423562"/>
                    <a:pt x="3165929" y="2433623"/>
                    <a:pt x="3153519" y="2433623"/>
                  </a:cubicBezTo>
                  <a:lnTo>
                    <a:pt x="22470" y="2433623"/>
                  </a:lnTo>
                  <a:cubicBezTo>
                    <a:pt x="16511" y="2433623"/>
                    <a:pt x="10795" y="2431255"/>
                    <a:pt x="6581" y="2427041"/>
                  </a:cubicBezTo>
                  <a:cubicBezTo>
                    <a:pt x="2367" y="2422827"/>
                    <a:pt x="0" y="2417112"/>
                    <a:pt x="0" y="2411152"/>
                  </a:cubicBezTo>
                  <a:lnTo>
                    <a:pt x="0" y="22470"/>
                  </a:lnTo>
                  <a:cubicBezTo>
                    <a:pt x="0" y="16511"/>
                    <a:pt x="2367" y="10795"/>
                    <a:pt x="6581" y="6581"/>
                  </a:cubicBezTo>
                  <a:cubicBezTo>
                    <a:pt x="10795" y="2367"/>
                    <a:pt x="16511" y="0"/>
                    <a:pt x="22470" y="0"/>
                  </a:cubicBezTo>
                  <a:close/>
                </a:path>
              </a:pathLst>
            </a:custGeom>
            <a:solidFill>
              <a:srgbClr val="FFFFFF"/>
            </a:solidFill>
            <a:ln w="57150" cap="rnd">
              <a:solidFill>
                <a:srgbClr val="CDEEFF"/>
              </a:solidFill>
              <a:prstDash val="solid"/>
              <a:round/>
            </a:ln>
          </p:spPr>
        </p:sp>
        <p:sp>
          <p:nvSpPr>
            <p:cNvPr id="7" name="TextBox 7"/>
            <p:cNvSpPr txBox="1"/>
            <p:nvPr/>
          </p:nvSpPr>
          <p:spPr>
            <a:xfrm>
              <a:off x="0" y="-28575"/>
              <a:ext cx="3175989" cy="2462198"/>
            </a:xfrm>
            <a:prstGeom prst="rect">
              <a:avLst/>
            </a:prstGeom>
          </p:spPr>
          <p:txBody>
            <a:bodyPr lIns="50800" tIns="50800" rIns="50800" bIns="50800" rtlCol="0" anchor="ctr"/>
            <a:lstStyle/>
            <a:p>
              <a:pPr marL="0" lvl="0" indent="0" algn="ctr">
                <a:lnSpc>
                  <a:spcPts val="1403"/>
                </a:lnSpc>
                <a:spcBef>
                  <a:spcPct val="0"/>
                </a:spcBef>
              </a:pPr>
              <a:endParaRPr/>
            </a:p>
          </p:txBody>
        </p:sp>
      </p:grpSp>
      <p:grpSp>
        <p:nvGrpSpPr>
          <p:cNvPr id="9" name="Group 9"/>
          <p:cNvGrpSpPr/>
          <p:nvPr/>
        </p:nvGrpSpPr>
        <p:grpSpPr>
          <a:xfrm>
            <a:off x="5776471" y="5032463"/>
            <a:ext cx="2571750" cy="826222"/>
            <a:chOff x="0" y="0"/>
            <a:chExt cx="3429000" cy="1101629"/>
          </a:xfrm>
        </p:grpSpPr>
        <p:sp>
          <p:nvSpPr>
            <p:cNvPr id="10" name="TextBox 10"/>
            <p:cNvSpPr txBox="1"/>
            <p:nvPr/>
          </p:nvSpPr>
          <p:spPr>
            <a:xfrm>
              <a:off x="0" y="705389"/>
              <a:ext cx="3429000" cy="396240"/>
            </a:xfrm>
            <a:prstGeom prst="rect">
              <a:avLst/>
            </a:prstGeom>
          </p:spPr>
          <p:txBody>
            <a:bodyPr lIns="0" tIns="0" rIns="0" bIns="0" rtlCol="0" anchor="t">
              <a:spAutoFit/>
            </a:bodyPr>
            <a:lstStyle/>
            <a:p>
              <a:pPr marL="0" lvl="0" indent="0" algn="ctr">
                <a:lnSpc>
                  <a:spcPts val="2520"/>
                </a:lnSpc>
                <a:spcBef>
                  <a:spcPct val="0"/>
                </a:spcBef>
              </a:pPr>
              <a:endParaRPr/>
            </a:p>
          </p:txBody>
        </p:sp>
        <p:sp>
          <p:nvSpPr>
            <p:cNvPr id="11" name="TextBox 11"/>
            <p:cNvSpPr txBox="1"/>
            <p:nvPr/>
          </p:nvSpPr>
          <p:spPr>
            <a:xfrm>
              <a:off x="0" y="-57150"/>
              <a:ext cx="3429000" cy="534670"/>
            </a:xfrm>
            <a:prstGeom prst="rect">
              <a:avLst/>
            </a:prstGeom>
          </p:spPr>
          <p:txBody>
            <a:bodyPr lIns="0" tIns="0" rIns="0" bIns="0" rtlCol="0" anchor="t">
              <a:spAutoFit/>
            </a:bodyPr>
            <a:lstStyle/>
            <a:p>
              <a:pPr marL="0" lvl="0" indent="0" algn="ctr">
                <a:lnSpc>
                  <a:spcPts val="3359"/>
                </a:lnSpc>
                <a:spcBef>
                  <a:spcPct val="0"/>
                </a:spcBef>
              </a:pPr>
              <a:endParaRPr/>
            </a:p>
          </p:txBody>
        </p:sp>
      </p:grpSp>
      <p:pic>
        <p:nvPicPr>
          <p:cNvPr id="12" name="Imagen 11">
            <a:extLst>
              <a:ext uri="{FF2B5EF4-FFF2-40B4-BE49-F238E27FC236}">
                <a16:creationId xmlns:a16="http://schemas.microsoft.com/office/drawing/2014/main" id="{FC7BD73A-1091-583D-348B-261788CA694B}"/>
              </a:ext>
            </a:extLst>
          </p:cNvPr>
          <p:cNvPicPr>
            <a:picLocks noChangeAspect="1"/>
          </p:cNvPicPr>
          <p:nvPr/>
        </p:nvPicPr>
        <p:blipFill>
          <a:blip r:embed="rId8"/>
          <a:stretch>
            <a:fillRect/>
          </a:stretch>
        </p:blipFill>
        <p:spPr>
          <a:xfrm>
            <a:off x="6028689" y="3377124"/>
            <a:ext cx="7410892" cy="2322580"/>
          </a:xfrm>
          <a:prstGeom prst="rect">
            <a:avLst/>
          </a:prstGeom>
        </p:spPr>
      </p:pic>
    </p:spTree>
    <p:extLst>
      <p:ext uri="{BB962C8B-B14F-4D97-AF65-F5344CB8AC3E}">
        <p14:creationId xmlns:p14="http://schemas.microsoft.com/office/powerpoint/2010/main" val="3006782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188220" y="740558"/>
            <a:ext cx="5812545" cy="3923468"/>
          </a:xfrm>
          <a:custGeom>
            <a:avLst/>
            <a:gdLst/>
            <a:ahLst/>
            <a:cxnLst/>
            <a:rect l="l" t="t" r="r" b="b"/>
            <a:pathLst>
              <a:path w="5812545" h="3923468">
                <a:moveTo>
                  <a:pt x="0" y="0"/>
                </a:moveTo>
                <a:lnTo>
                  <a:pt x="5812545" y="0"/>
                </a:lnTo>
                <a:lnTo>
                  <a:pt x="5812545" y="3923468"/>
                </a:lnTo>
                <a:lnTo>
                  <a:pt x="0" y="392346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2072284" y="5751512"/>
            <a:ext cx="5812545" cy="3923468"/>
          </a:xfrm>
          <a:custGeom>
            <a:avLst/>
            <a:gdLst/>
            <a:ahLst/>
            <a:cxnLst/>
            <a:rect l="l" t="t" r="r" b="b"/>
            <a:pathLst>
              <a:path w="5812545" h="3923468">
                <a:moveTo>
                  <a:pt x="0" y="0"/>
                </a:moveTo>
                <a:lnTo>
                  <a:pt x="5812545" y="0"/>
                </a:lnTo>
                <a:lnTo>
                  <a:pt x="5812545" y="3923468"/>
                </a:lnTo>
                <a:lnTo>
                  <a:pt x="0" y="392346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3094492" y="3129386"/>
            <a:ext cx="12099015" cy="4028229"/>
            <a:chOff x="0" y="0"/>
            <a:chExt cx="3186572" cy="1060933"/>
          </a:xfrm>
        </p:grpSpPr>
        <p:sp>
          <p:nvSpPr>
            <p:cNvPr id="5" name="Freeform 5"/>
            <p:cNvSpPr/>
            <p:nvPr/>
          </p:nvSpPr>
          <p:spPr>
            <a:xfrm>
              <a:off x="0" y="0"/>
              <a:ext cx="3186572" cy="1060933"/>
            </a:xfrm>
            <a:custGeom>
              <a:avLst/>
              <a:gdLst/>
              <a:ahLst/>
              <a:cxnLst/>
              <a:rect l="l" t="t" r="r" b="b"/>
              <a:pathLst>
                <a:path w="3186572" h="1060933">
                  <a:moveTo>
                    <a:pt x="22396" y="0"/>
                  </a:moveTo>
                  <a:lnTo>
                    <a:pt x="3164176" y="0"/>
                  </a:lnTo>
                  <a:cubicBezTo>
                    <a:pt x="3176545" y="0"/>
                    <a:pt x="3186572" y="10027"/>
                    <a:pt x="3186572" y="22396"/>
                  </a:cubicBezTo>
                  <a:lnTo>
                    <a:pt x="3186572" y="1038537"/>
                  </a:lnTo>
                  <a:cubicBezTo>
                    <a:pt x="3186572" y="1050906"/>
                    <a:pt x="3176545" y="1060933"/>
                    <a:pt x="3164176" y="1060933"/>
                  </a:cubicBezTo>
                  <a:lnTo>
                    <a:pt x="22396" y="1060933"/>
                  </a:lnTo>
                  <a:cubicBezTo>
                    <a:pt x="10027" y="1060933"/>
                    <a:pt x="0" y="1050906"/>
                    <a:pt x="0" y="1038537"/>
                  </a:cubicBezTo>
                  <a:lnTo>
                    <a:pt x="0" y="22396"/>
                  </a:lnTo>
                  <a:cubicBezTo>
                    <a:pt x="0" y="10027"/>
                    <a:pt x="10027" y="0"/>
                    <a:pt x="22396" y="0"/>
                  </a:cubicBezTo>
                  <a:close/>
                </a:path>
              </a:pathLst>
            </a:custGeom>
            <a:solidFill>
              <a:srgbClr val="FFFFFF"/>
            </a:solidFill>
            <a:ln w="57150" cap="rnd">
              <a:solidFill>
                <a:srgbClr val="CDEEFF"/>
              </a:solidFill>
              <a:prstDash val="solid"/>
              <a:round/>
            </a:ln>
          </p:spPr>
        </p:sp>
        <p:sp>
          <p:nvSpPr>
            <p:cNvPr id="6" name="TextBox 6"/>
            <p:cNvSpPr txBox="1"/>
            <p:nvPr/>
          </p:nvSpPr>
          <p:spPr>
            <a:xfrm>
              <a:off x="0" y="-28575"/>
              <a:ext cx="3186572" cy="1089508"/>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7" name="TextBox 7"/>
          <p:cNvSpPr txBox="1"/>
          <p:nvPr/>
        </p:nvSpPr>
        <p:spPr>
          <a:xfrm>
            <a:off x="3777000" y="4373563"/>
            <a:ext cx="10733999" cy="1377949"/>
          </a:xfrm>
          <a:prstGeom prst="rect">
            <a:avLst/>
          </a:prstGeom>
        </p:spPr>
        <p:txBody>
          <a:bodyPr lIns="0" tIns="0" rIns="0" bIns="0" rtlCol="0" anchor="t">
            <a:spAutoFit/>
          </a:bodyPr>
          <a:lstStyle/>
          <a:p>
            <a:pPr algn="ctr">
              <a:lnSpc>
                <a:spcPts val="11200"/>
              </a:lnSpc>
            </a:pPr>
            <a:r>
              <a:rPr lang="en-US" sz="8000">
                <a:solidFill>
                  <a:srgbClr val="2676A4"/>
                </a:solidFill>
                <a:latin typeface="Quicksand Bold"/>
              </a:rPr>
              <a:t>USOS Y RESULTADOS</a:t>
            </a:r>
          </a:p>
        </p:txBody>
      </p:sp>
      <p:sp>
        <p:nvSpPr>
          <p:cNvPr id="8" name="Freeform 8"/>
          <p:cNvSpPr/>
          <p:nvPr/>
        </p:nvSpPr>
        <p:spPr>
          <a:xfrm>
            <a:off x="13801924" y="1880858"/>
            <a:ext cx="2783168" cy="2783168"/>
          </a:xfrm>
          <a:custGeom>
            <a:avLst/>
            <a:gdLst/>
            <a:ahLst/>
            <a:cxnLst/>
            <a:rect l="l" t="t" r="r" b="b"/>
            <a:pathLst>
              <a:path w="2783168" h="2783168">
                <a:moveTo>
                  <a:pt x="0" y="0"/>
                </a:moveTo>
                <a:lnTo>
                  <a:pt x="2783168" y="0"/>
                </a:lnTo>
                <a:lnTo>
                  <a:pt x="2783168" y="2783168"/>
                </a:lnTo>
                <a:lnTo>
                  <a:pt x="0" y="27831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13090101" y="0"/>
            <a:ext cx="5812545" cy="3923468"/>
          </a:xfrm>
          <a:custGeom>
            <a:avLst/>
            <a:gdLst/>
            <a:ahLst/>
            <a:cxnLst/>
            <a:rect l="l" t="t" r="r" b="b"/>
            <a:pathLst>
              <a:path w="5812545" h="3923468">
                <a:moveTo>
                  <a:pt x="0" y="0"/>
                </a:moveTo>
                <a:lnTo>
                  <a:pt x="5812545" y="0"/>
                </a:lnTo>
                <a:lnTo>
                  <a:pt x="5812545" y="3923468"/>
                </a:lnTo>
                <a:lnTo>
                  <a:pt x="0" y="392346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9303526" y="-202736"/>
            <a:ext cx="3648700" cy="2462872"/>
          </a:xfrm>
          <a:custGeom>
            <a:avLst/>
            <a:gdLst/>
            <a:ahLst/>
            <a:cxnLst/>
            <a:rect l="l" t="t" r="r" b="b"/>
            <a:pathLst>
              <a:path w="3648700" h="2462872">
                <a:moveTo>
                  <a:pt x="0" y="0"/>
                </a:moveTo>
                <a:lnTo>
                  <a:pt x="3648700" y="0"/>
                </a:lnTo>
                <a:lnTo>
                  <a:pt x="3648700" y="2462872"/>
                </a:lnTo>
                <a:lnTo>
                  <a:pt x="0" y="2462872"/>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551176" y="2827126"/>
            <a:ext cx="3796100" cy="6997439"/>
            <a:chOff x="0" y="0"/>
            <a:chExt cx="1239053" cy="2283975"/>
          </a:xfrm>
        </p:grpSpPr>
        <p:sp>
          <p:nvSpPr>
            <p:cNvPr id="5" name="Freeform 5"/>
            <p:cNvSpPr/>
            <p:nvPr/>
          </p:nvSpPr>
          <p:spPr>
            <a:xfrm>
              <a:off x="0" y="0"/>
              <a:ext cx="1239053" cy="2283975"/>
            </a:xfrm>
            <a:custGeom>
              <a:avLst/>
              <a:gdLst/>
              <a:ahLst/>
              <a:cxnLst/>
              <a:rect l="l" t="t" r="r" b="b"/>
              <a:pathLst>
                <a:path w="1239053" h="2283975">
                  <a:moveTo>
                    <a:pt x="71380" y="0"/>
                  </a:moveTo>
                  <a:lnTo>
                    <a:pt x="1167673" y="0"/>
                  </a:lnTo>
                  <a:cubicBezTo>
                    <a:pt x="1207095" y="0"/>
                    <a:pt x="1239053" y="31958"/>
                    <a:pt x="1239053" y="71380"/>
                  </a:cubicBezTo>
                  <a:lnTo>
                    <a:pt x="1239053" y="2212595"/>
                  </a:lnTo>
                  <a:cubicBezTo>
                    <a:pt x="1239053" y="2231526"/>
                    <a:pt x="1231533" y="2249682"/>
                    <a:pt x="1218146" y="2263068"/>
                  </a:cubicBezTo>
                  <a:cubicBezTo>
                    <a:pt x="1204760" y="2276455"/>
                    <a:pt x="1186604" y="2283975"/>
                    <a:pt x="1167673" y="2283975"/>
                  </a:cubicBezTo>
                  <a:lnTo>
                    <a:pt x="71380" y="2283975"/>
                  </a:lnTo>
                  <a:cubicBezTo>
                    <a:pt x="52449" y="2283975"/>
                    <a:pt x="34293" y="2276455"/>
                    <a:pt x="20907" y="2263068"/>
                  </a:cubicBezTo>
                  <a:cubicBezTo>
                    <a:pt x="7520" y="2249682"/>
                    <a:pt x="0" y="2231526"/>
                    <a:pt x="0" y="2212595"/>
                  </a:cubicBezTo>
                  <a:lnTo>
                    <a:pt x="0" y="71380"/>
                  </a:lnTo>
                  <a:cubicBezTo>
                    <a:pt x="0" y="52449"/>
                    <a:pt x="7520" y="34293"/>
                    <a:pt x="20907" y="20907"/>
                  </a:cubicBezTo>
                  <a:cubicBezTo>
                    <a:pt x="34293" y="7520"/>
                    <a:pt x="52449" y="0"/>
                    <a:pt x="71380" y="0"/>
                  </a:cubicBezTo>
                  <a:close/>
                </a:path>
              </a:pathLst>
            </a:custGeom>
            <a:solidFill>
              <a:srgbClr val="FFFFFF"/>
            </a:solidFill>
            <a:ln w="57150" cap="rnd">
              <a:solidFill>
                <a:srgbClr val="CDEEFF"/>
              </a:solidFill>
              <a:prstDash val="solid"/>
              <a:round/>
            </a:ln>
          </p:spPr>
        </p:sp>
        <p:sp>
          <p:nvSpPr>
            <p:cNvPr id="6" name="TextBox 6"/>
            <p:cNvSpPr txBox="1"/>
            <p:nvPr/>
          </p:nvSpPr>
          <p:spPr>
            <a:xfrm>
              <a:off x="0" y="-28575"/>
              <a:ext cx="1239053" cy="2312550"/>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7" name="Freeform 7"/>
          <p:cNvSpPr/>
          <p:nvPr/>
        </p:nvSpPr>
        <p:spPr>
          <a:xfrm>
            <a:off x="-1339540" y="7605964"/>
            <a:ext cx="3544687" cy="3544687"/>
          </a:xfrm>
          <a:custGeom>
            <a:avLst/>
            <a:gdLst/>
            <a:ahLst/>
            <a:cxnLst/>
            <a:rect l="l" t="t" r="r" b="b"/>
            <a:pathLst>
              <a:path w="3544687" h="3544687">
                <a:moveTo>
                  <a:pt x="0" y="0"/>
                </a:moveTo>
                <a:lnTo>
                  <a:pt x="3544687" y="0"/>
                </a:lnTo>
                <a:lnTo>
                  <a:pt x="3544687" y="3544688"/>
                </a:lnTo>
                <a:lnTo>
                  <a:pt x="0" y="3544688"/>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28700" y="2707118"/>
            <a:ext cx="4053526" cy="7117447"/>
            <a:chOff x="0" y="0"/>
            <a:chExt cx="1323077" cy="2323146"/>
          </a:xfrm>
        </p:grpSpPr>
        <p:sp>
          <p:nvSpPr>
            <p:cNvPr id="9" name="Freeform 9"/>
            <p:cNvSpPr/>
            <p:nvPr/>
          </p:nvSpPr>
          <p:spPr>
            <a:xfrm>
              <a:off x="0" y="0"/>
              <a:ext cx="1323077" cy="2323146"/>
            </a:xfrm>
            <a:custGeom>
              <a:avLst/>
              <a:gdLst/>
              <a:ahLst/>
              <a:cxnLst/>
              <a:rect l="l" t="t" r="r" b="b"/>
              <a:pathLst>
                <a:path w="1323077" h="2323146">
                  <a:moveTo>
                    <a:pt x="66847" y="0"/>
                  </a:moveTo>
                  <a:lnTo>
                    <a:pt x="1256230" y="0"/>
                  </a:lnTo>
                  <a:cubicBezTo>
                    <a:pt x="1293149" y="0"/>
                    <a:pt x="1323077" y="29929"/>
                    <a:pt x="1323077" y="66847"/>
                  </a:cubicBezTo>
                  <a:lnTo>
                    <a:pt x="1323077" y="2256299"/>
                  </a:lnTo>
                  <a:cubicBezTo>
                    <a:pt x="1323077" y="2293217"/>
                    <a:pt x="1293149" y="2323146"/>
                    <a:pt x="1256230" y="2323146"/>
                  </a:cubicBezTo>
                  <a:lnTo>
                    <a:pt x="66847" y="2323146"/>
                  </a:lnTo>
                  <a:cubicBezTo>
                    <a:pt x="49118" y="2323146"/>
                    <a:pt x="32115" y="2316103"/>
                    <a:pt x="19579" y="2303567"/>
                  </a:cubicBezTo>
                  <a:cubicBezTo>
                    <a:pt x="7043" y="2291030"/>
                    <a:pt x="0" y="2274027"/>
                    <a:pt x="0" y="2256299"/>
                  </a:cubicBezTo>
                  <a:lnTo>
                    <a:pt x="0" y="66847"/>
                  </a:lnTo>
                  <a:cubicBezTo>
                    <a:pt x="0" y="29929"/>
                    <a:pt x="29929" y="0"/>
                    <a:pt x="66847" y="0"/>
                  </a:cubicBezTo>
                  <a:close/>
                </a:path>
              </a:pathLst>
            </a:custGeom>
            <a:solidFill>
              <a:srgbClr val="FFFFFF"/>
            </a:solidFill>
            <a:ln w="57150" cap="rnd">
              <a:solidFill>
                <a:srgbClr val="CDEEFF"/>
              </a:solidFill>
              <a:prstDash val="solid"/>
              <a:round/>
            </a:ln>
          </p:spPr>
        </p:sp>
        <p:sp>
          <p:nvSpPr>
            <p:cNvPr id="10" name="TextBox 10"/>
            <p:cNvSpPr txBox="1"/>
            <p:nvPr/>
          </p:nvSpPr>
          <p:spPr>
            <a:xfrm>
              <a:off x="0" y="-28575"/>
              <a:ext cx="1323077" cy="2351721"/>
            </a:xfrm>
            <a:prstGeom prst="rect">
              <a:avLst/>
            </a:prstGeom>
          </p:spPr>
          <p:txBody>
            <a:bodyPr lIns="50800" tIns="50800" rIns="50800" bIns="50800" rtlCol="0" anchor="ctr"/>
            <a:lstStyle/>
            <a:p>
              <a:pPr marL="0" lvl="0" indent="0" algn="ctr">
                <a:lnSpc>
                  <a:spcPts val="1403"/>
                </a:lnSpc>
                <a:spcBef>
                  <a:spcPct val="0"/>
                </a:spcBef>
              </a:pPr>
              <a:endParaRPr/>
            </a:p>
          </p:txBody>
        </p:sp>
      </p:grpSp>
      <p:grpSp>
        <p:nvGrpSpPr>
          <p:cNvPr id="11" name="Group 11"/>
          <p:cNvGrpSpPr/>
          <p:nvPr/>
        </p:nvGrpSpPr>
        <p:grpSpPr>
          <a:xfrm>
            <a:off x="5332945" y="2707118"/>
            <a:ext cx="3970581" cy="7117447"/>
            <a:chOff x="0" y="0"/>
            <a:chExt cx="1296004" cy="2323146"/>
          </a:xfrm>
        </p:grpSpPr>
        <p:sp>
          <p:nvSpPr>
            <p:cNvPr id="12" name="Freeform 12"/>
            <p:cNvSpPr/>
            <p:nvPr/>
          </p:nvSpPr>
          <p:spPr>
            <a:xfrm>
              <a:off x="0" y="0"/>
              <a:ext cx="1296004" cy="2323146"/>
            </a:xfrm>
            <a:custGeom>
              <a:avLst/>
              <a:gdLst/>
              <a:ahLst/>
              <a:cxnLst/>
              <a:rect l="l" t="t" r="r" b="b"/>
              <a:pathLst>
                <a:path w="1296004" h="2323146">
                  <a:moveTo>
                    <a:pt x="68244" y="0"/>
                  </a:moveTo>
                  <a:lnTo>
                    <a:pt x="1227760" y="0"/>
                  </a:lnTo>
                  <a:cubicBezTo>
                    <a:pt x="1245860" y="0"/>
                    <a:pt x="1263218" y="7190"/>
                    <a:pt x="1276016" y="19988"/>
                  </a:cubicBezTo>
                  <a:cubicBezTo>
                    <a:pt x="1288814" y="32786"/>
                    <a:pt x="1296004" y="50144"/>
                    <a:pt x="1296004" y="68244"/>
                  </a:cubicBezTo>
                  <a:lnTo>
                    <a:pt x="1296004" y="2254902"/>
                  </a:lnTo>
                  <a:cubicBezTo>
                    <a:pt x="1296004" y="2273001"/>
                    <a:pt x="1288814" y="2290359"/>
                    <a:pt x="1276016" y="2303158"/>
                  </a:cubicBezTo>
                  <a:cubicBezTo>
                    <a:pt x="1263218" y="2315956"/>
                    <a:pt x="1245860" y="2323146"/>
                    <a:pt x="1227760" y="2323146"/>
                  </a:cubicBezTo>
                  <a:lnTo>
                    <a:pt x="68244" y="2323146"/>
                  </a:lnTo>
                  <a:cubicBezTo>
                    <a:pt x="50144" y="2323146"/>
                    <a:pt x="32786" y="2315956"/>
                    <a:pt x="19988" y="2303158"/>
                  </a:cubicBezTo>
                  <a:cubicBezTo>
                    <a:pt x="7190" y="2290359"/>
                    <a:pt x="0" y="2273001"/>
                    <a:pt x="0" y="2254902"/>
                  </a:cubicBezTo>
                  <a:lnTo>
                    <a:pt x="0" y="68244"/>
                  </a:lnTo>
                  <a:cubicBezTo>
                    <a:pt x="0" y="50144"/>
                    <a:pt x="7190" y="32786"/>
                    <a:pt x="19988" y="19988"/>
                  </a:cubicBezTo>
                  <a:cubicBezTo>
                    <a:pt x="32786" y="7190"/>
                    <a:pt x="50144" y="0"/>
                    <a:pt x="68244" y="0"/>
                  </a:cubicBezTo>
                  <a:close/>
                </a:path>
              </a:pathLst>
            </a:custGeom>
            <a:solidFill>
              <a:srgbClr val="FFFFFF"/>
            </a:solidFill>
            <a:ln w="57150" cap="rnd">
              <a:solidFill>
                <a:srgbClr val="CDEEFF"/>
              </a:solidFill>
              <a:prstDash val="solid"/>
              <a:round/>
            </a:ln>
          </p:spPr>
        </p:sp>
        <p:sp>
          <p:nvSpPr>
            <p:cNvPr id="13" name="TextBox 13"/>
            <p:cNvSpPr txBox="1"/>
            <p:nvPr/>
          </p:nvSpPr>
          <p:spPr>
            <a:xfrm>
              <a:off x="0" y="-28575"/>
              <a:ext cx="1296004" cy="2351721"/>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14" name="Freeform 14"/>
          <p:cNvSpPr/>
          <p:nvPr/>
        </p:nvSpPr>
        <p:spPr>
          <a:xfrm>
            <a:off x="1734327" y="7582499"/>
            <a:ext cx="2211037" cy="2036063"/>
          </a:xfrm>
          <a:custGeom>
            <a:avLst/>
            <a:gdLst/>
            <a:ahLst/>
            <a:cxnLst/>
            <a:rect l="l" t="t" r="r" b="b"/>
            <a:pathLst>
              <a:path w="2211037" h="2036063">
                <a:moveTo>
                  <a:pt x="0" y="0"/>
                </a:moveTo>
                <a:lnTo>
                  <a:pt x="2211037" y="0"/>
                </a:lnTo>
                <a:lnTo>
                  <a:pt x="2211037" y="2036063"/>
                </a:lnTo>
                <a:lnTo>
                  <a:pt x="0" y="2036063"/>
                </a:lnTo>
                <a:lnTo>
                  <a:pt x="0" y="0"/>
                </a:lnTo>
                <a:close/>
              </a:path>
            </a:pathLst>
          </a:custGeom>
          <a:blipFill>
            <a:blip r:embed="rId6"/>
            <a:stretch>
              <a:fillRect/>
            </a:stretch>
          </a:blipFill>
        </p:spPr>
      </p:sp>
      <p:sp>
        <p:nvSpPr>
          <p:cNvPr id="15" name="Freeform 15"/>
          <p:cNvSpPr/>
          <p:nvPr/>
        </p:nvSpPr>
        <p:spPr>
          <a:xfrm>
            <a:off x="3122141" y="7605964"/>
            <a:ext cx="1646445" cy="2012598"/>
          </a:xfrm>
          <a:custGeom>
            <a:avLst/>
            <a:gdLst/>
            <a:ahLst/>
            <a:cxnLst/>
            <a:rect l="l" t="t" r="r" b="b"/>
            <a:pathLst>
              <a:path w="1646445" h="2012598">
                <a:moveTo>
                  <a:pt x="0" y="0"/>
                </a:moveTo>
                <a:lnTo>
                  <a:pt x="1646445" y="0"/>
                </a:lnTo>
                <a:lnTo>
                  <a:pt x="1646445" y="2012598"/>
                </a:lnTo>
                <a:lnTo>
                  <a:pt x="0" y="2012598"/>
                </a:lnTo>
                <a:lnTo>
                  <a:pt x="0" y="0"/>
                </a:lnTo>
                <a:close/>
              </a:path>
            </a:pathLst>
          </a:custGeom>
          <a:blipFill>
            <a:blip r:embed="rId7"/>
            <a:stretch>
              <a:fillRect r="-51843"/>
            </a:stretch>
          </a:blipFill>
        </p:spPr>
      </p:sp>
      <p:sp>
        <p:nvSpPr>
          <p:cNvPr id="16" name="Freeform 16"/>
          <p:cNvSpPr/>
          <p:nvPr/>
        </p:nvSpPr>
        <p:spPr>
          <a:xfrm>
            <a:off x="5452822" y="7355219"/>
            <a:ext cx="3442300" cy="1634022"/>
          </a:xfrm>
          <a:custGeom>
            <a:avLst/>
            <a:gdLst/>
            <a:ahLst/>
            <a:cxnLst/>
            <a:rect l="l" t="t" r="r" b="b"/>
            <a:pathLst>
              <a:path w="3442300" h="1634022">
                <a:moveTo>
                  <a:pt x="0" y="0"/>
                </a:moveTo>
                <a:lnTo>
                  <a:pt x="3442300" y="0"/>
                </a:lnTo>
                <a:lnTo>
                  <a:pt x="3442300" y="1634021"/>
                </a:lnTo>
                <a:lnTo>
                  <a:pt x="0" y="1634021"/>
                </a:lnTo>
                <a:lnTo>
                  <a:pt x="0" y="0"/>
                </a:lnTo>
                <a:close/>
              </a:path>
            </a:pathLst>
          </a:custGeom>
          <a:blipFill>
            <a:blip r:embed="rId8"/>
            <a:stretch>
              <a:fillRect r="-72825"/>
            </a:stretch>
          </a:blipFill>
        </p:spPr>
      </p:sp>
      <p:sp>
        <p:nvSpPr>
          <p:cNvPr id="17" name="Freeform 17"/>
          <p:cNvSpPr/>
          <p:nvPr/>
        </p:nvSpPr>
        <p:spPr>
          <a:xfrm>
            <a:off x="9789301" y="7507540"/>
            <a:ext cx="3415100" cy="2111022"/>
          </a:xfrm>
          <a:custGeom>
            <a:avLst/>
            <a:gdLst/>
            <a:ahLst/>
            <a:cxnLst/>
            <a:rect l="l" t="t" r="r" b="b"/>
            <a:pathLst>
              <a:path w="3415100" h="2111022">
                <a:moveTo>
                  <a:pt x="0" y="0"/>
                </a:moveTo>
                <a:lnTo>
                  <a:pt x="3415100" y="0"/>
                </a:lnTo>
                <a:lnTo>
                  <a:pt x="3415100" y="2111022"/>
                </a:lnTo>
                <a:lnTo>
                  <a:pt x="0" y="2111022"/>
                </a:lnTo>
                <a:lnTo>
                  <a:pt x="0" y="0"/>
                </a:lnTo>
                <a:close/>
              </a:path>
            </a:pathLst>
          </a:custGeom>
          <a:blipFill>
            <a:blip r:embed="rId9"/>
            <a:stretch>
              <a:fillRect/>
            </a:stretch>
          </a:blipFill>
        </p:spPr>
      </p:sp>
      <p:grpSp>
        <p:nvGrpSpPr>
          <p:cNvPr id="18" name="Group 18"/>
          <p:cNvGrpSpPr/>
          <p:nvPr/>
        </p:nvGrpSpPr>
        <p:grpSpPr>
          <a:xfrm>
            <a:off x="13594926" y="2827126"/>
            <a:ext cx="4053526" cy="7117447"/>
            <a:chOff x="0" y="0"/>
            <a:chExt cx="1323077" cy="2323146"/>
          </a:xfrm>
        </p:grpSpPr>
        <p:sp>
          <p:nvSpPr>
            <p:cNvPr id="19" name="Freeform 19"/>
            <p:cNvSpPr/>
            <p:nvPr/>
          </p:nvSpPr>
          <p:spPr>
            <a:xfrm>
              <a:off x="0" y="0"/>
              <a:ext cx="1323077" cy="2323146"/>
            </a:xfrm>
            <a:custGeom>
              <a:avLst/>
              <a:gdLst/>
              <a:ahLst/>
              <a:cxnLst/>
              <a:rect l="l" t="t" r="r" b="b"/>
              <a:pathLst>
                <a:path w="1323077" h="2323146">
                  <a:moveTo>
                    <a:pt x="66847" y="0"/>
                  </a:moveTo>
                  <a:lnTo>
                    <a:pt x="1256230" y="0"/>
                  </a:lnTo>
                  <a:cubicBezTo>
                    <a:pt x="1293149" y="0"/>
                    <a:pt x="1323077" y="29929"/>
                    <a:pt x="1323077" y="66847"/>
                  </a:cubicBezTo>
                  <a:lnTo>
                    <a:pt x="1323077" y="2256299"/>
                  </a:lnTo>
                  <a:cubicBezTo>
                    <a:pt x="1323077" y="2293217"/>
                    <a:pt x="1293149" y="2323146"/>
                    <a:pt x="1256230" y="2323146"/>
                  </a:cubicBezTo>
                  <a:lnTo>
                    <a:pt x="66847" y="2323146"/>
                  </a:lnTo>
                  <a:cubicBezTo>
                    <a:pt x="49118" y="2323146"/>
                    <a:pt x="32115" y="2316103"/>
                    <a:pt x="19579" y="2303567"/>
                  </a:cubicBezTo>
                  <a:cubicBezTo>
                    <a:pt x="7043" y="2291030"/>
                    <a:pt x="0" y="2274027"/>
                    <a:pt x="0" y="2256299"/>
                  </a:cubicBezTo>
                  <a:lnTo>
                    <a:pt x="0" y="66847"/>
                  </a:lnTo>
                  <a:cubicBezTo>
                    <a:pt x="0" y="29929"/>
                    <a:pt x="29929" y="0"/>
                    <a:pt x="66847" y="0"/>
                  </a:cubicBezTo>
                  <a:close/>
                </a:path>
              </a:pathLst>
            </a:custGeom>
            <a:solidFill>
              <a:srgbClr val="FFFFFF"/>
            </a:solidFill>
            <a:ln w="57150" cap="rnd">
              <a:solidFill>
                <a:srgbClr val="CDEEFF"/>
              </a:solidFill>
              <a:prstDash val="solid"/>
              <a:round/>
            </a:ln>
          </p:spPr>
        </p:sp>
        <p:sp>
          <p:nvSpPr>
            <p:cNvPr id="20" name="TextBox 20"/>
            <p:cNvSpPr txBox="1"/>
            <p:nvPr/>
          </p:nvSpPr>
          <p:spPr>
            <a:xfrm>
              <a:off x="0" y="-28575"/>
              <a:ext cx="1323077" cy="2351721"/>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21" name="Freeform 21"/>
          <p:cNvSpPr/>
          <p:nvPr/>
        </p:nvSpPr>
        <p:spPr>
          <a:xfrm>
            <a:off x="13718751" y="7131260"/>
            <a:ext cx="3783278" cy="2338609"/>
          </a:xfrm>
          <a:custGeom>
            <a:avLst/>
            <a:gdLst/>
            <a:ahLst/>
            <a:cxnLst/>
            <a:rect l="l" t="t" r="r" b="b"/>
            <a:pathLst>
              <a:path w="3783278" h="2338609">
                <a:moveTo>
                  <a:pt x="0" y="0"/>
                </a:moveTo>
                <a:lnTo>
                  <a:pt x="3783278" y="0"/>
                </a:lnTo>
                <a:lnTo>
                  <a:pt x="3783278" y="2338608"/>
                </a:lnTo>
                <a:lnTo>
                  <a:pt x="0" y="2338608"/>
                </a:lnTo>
                <a:lnTo>
                  <a:pt x="0" y="0"/>
                </a:lnTo>
                <a:close/>
              </a:path>
            </a:pathLst>
          </a:custGeom>
          <a:blipFill>
            <a:blip r:embed="rId10"/>
            <a:stretch>
              <a:fillRect/>
            </a:stretch>
          </a:blipFill>
        </p:spPr>
      </p:sp>
      <p:sp>
        <p:nvSpPr>
          <p:cNvPr id="22" name="TextBox 22"/>
          <p:cNvSpPr txBox="1"/>
          <p:nvPr/>
        </p:nvSpPr>
        <p:spPr>
          <a:xfrm>
            <a:off x="1028700" y="1153181"/>
            <a:ext cx="8115300" cy="827150"/>
          </a:xfrm>
          <a:prstGeom prst="rect">
            <a:avLst/>
          </a:prstGeom>
        </p:spPr>
        <p:txBody>
          <a:bodyPr lIns="0" tIns="0" rIns="0" bIns="0" rtlCol="0" anchor="t">
            <a:spAutoFit/>
          </a:bodyPr>
          <a:lstStyle/>
          <a:p>
            <a:pPr marL="0" lvl="0" indent="0" algn="l">
              <a:lnSpc>
                <a:spcPts val="7000"/>
              </a:lnSpc>
              <a:spcBef>
                <a:spcPct val="0"/>
              </a:spcBef>
            </a:pPr>
            <a:r>
              <a:rPr lang="en-US" sz="5000" dirty="0">
                <a:solidFill>
                  <a:srgbClr val="2676A4"/>
                </a:solidFill>
                <a:latin typeface="Quicksand Bold"/>
              </a:rPr>
              <a:t> </a:t>
            </a:r>
            <a:r>
              <a:rPr lang="en-US" sz="5000" dirty="0" err="1">
                <a:solidFill>
                  <a:srgbClr val="2676A4"/>
                </a:solidFill>
                <a:latin typeface="Quicksand Bold"/>
              </a:rPr>
              <a:t>Usos</a:t>
            </a:r>
            <a:r>
              <a:rPr lang="en-US" sz="5000" dirty="0">
                <a:solidFill>
                  <a:srgbClr val="2676A4"/>
                </a:solidFill>
                <a:latin typeface="Quicksand Bold"/>
              </a:rPr>
              <a:t> y sus </a:t>
            </a:r>
            <a:r>
              <a:rPr lang="en-US" sz="5000" dirty="0" err="1">
                <a:solidFill>
                  <a:srgbClr val="2676A4"/>
                </a:solidFill>
                <a:latin typeface="Quicksand Bold"/>
              </a:rPr>
              <a:t>Resultados</a:t>
            </a:r>
            <a:r>
              <a:rPr lang="en-US" sz="5000" dirty="0">
                <a:solidFill>
                  <a:srgbClr val="2676A4"/>
                </a:solidFill>
                <a:latin typeface="Quicksand Bold"/>
              </a:rPr>
              <a:t>:</a:t>
            </a:r>
          </a:p>
        </p:txBody>
      </p:sp>
      <p:grpSp>
        <p:nvGrpSpPr>
          <p:cNvPr id="23" name="Group 23"/>
          <p:cNvGrpSpPr/>
          <p:nvPr/>
        </p:nvGrpSpPr>
        <p:grpSpPr>
          <a:xfrm>
            <a:off x="9789301" y="3328475"/>
            <a:ext cx="3300800" cy="3851659"/>
            <a:chOff x="0" y="-57150"/>
            <a:chExt cx="4401067" cy="5135545"/>
          </a:xfrm>
        </p:grpSpPr>
        <p:sp>
          <p:nvSpPr>
            <p:cNvPr id="24" name="TextBox 24"/>
            <p:cNvSpPr txBox="1"/>
            <p:nvPr/>
          </p:nvSpPr>
          <p:spPr>
            <a:xfrm>
              <a:off x="0" y="-57150"/>
              <a:ext cx="4401067" cy="1115861"/>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2676A4"/>
                  </a:solidFill>
                  <a:latin typeface="Quicksand Bold"/>
                </a:rPr>
                <a:t>3.Análisis del </a:t>
              </a:r>
              <a:r>
                <a:rPr lang="en-US" sz="2400" dirty="0" err="1">
                  <a:solidFill>
                    <a:srgbClr val="2676A4"/>
                  </a:solidFill>
                  <a:latin typeface="Quicksand Bold"/>
                </a:rPr>
                <a:t>clima</a:t>
              </a:r>
              <a:r>
                <a:rPr lang="en-US" sz="2400" dirty="0">
                  <a:solidFill>
                    <a:srgbClr val="2676A4"/>
                  </a:solidFill>
                  <a:latin typeface="Quicksand Bold"/>
                </a:rPr>
                <a:t> </a:t>
              </a:r>
              <a:r>
                <a:rPr lang="en-US" sz="2400" dirty="0" err="1">
                  <a:solidFill>
                    <a:srgbClr val="2676A4"/>
                  </a:solidFill>
                  <a:latin typeface="Quicksand Bold"/>
                </a:rPr>
                <a:t>simulado</a:t>
              </a:r>
              <a:r>
                <a:rPr lang="en-US" sz="2400" dirty="0">
                  <a:solidFill>
                    <a:srgbClr val="2676A4"/>
                  </a:solidFill>
                  <a:latin typeface="Quicksand Bold"/>
                </a:rPr>
                <a:t>:</a:t>
              </a:r>
            </a:p>
          </p:txBody>
        </p:sp>
        <p:sp>
          <p:nvSpPr>
            <p:cNvPr id="25" name="TextBox 25"/>
            <p:cNvSpPr txBox="1"/>
            <p:nvPr/>
          </p:nvSpPr>
          <p:spPr>
            <a:xfrm>
              <a:off x="0" y="1264189"/>
              <a:ext cx="4401067" cy="3814206"/>
            </a:xfrm>
            <a:prstGeom prst="rect">
              <a:avLst/>
            </a:prstGeom>
          </p:spPr>
          <p:txBody>
            <a:bodyPr lIns="0" tIns="0" rIns="0" bIns="0" rtlCol="0" anchor="t">
              <a:spAutoFit/>
            </a:bodyPr>
            <a:lstStyle/>
            <a:p>
              <a:pPr marL="0" lvl="0" indent="0">
                <a:lnSpc>
                  <a:spcPts val="2520"/>
                </a:lnSpc>
                <a:spcBef>
                  <a:spcPct val="0"/>
                </a:spcBef>
              </a:pPr>
              <a:r>
                <a:rPr lang="en-US" dirty="0" err="1">
                  <a:solidFill>
                    <a:srgbClr val="000000"/>
                  </a:solidFill>
                  <a:latin typeface="Quicksand"/>
                </a:rPr>
                <a:t>A</a:t>
              </a:r>
              <a:r>
                <a:rPr lang="en-US" sz="1800" dirty="0" err="1">
                  <a:solidFill>
                    <a:srgbClr val="000000"/>
                  </a:solidFill>
                  <a:latin typeface="Quicksand"/>
                </a:rPr>
                <a:t>plican</a:t>
              </a:r>
              <a:r>
                <a:rPr lang="en-US" sz="1800" dirty="0">
                  <a:solidFill>
                    <a:srgbClr val="000000"/>
                  </a:solidFill>
                  <a:latin typeface="Quicksand"/>
                </a:rPr>
                <a:t> la </a:t>
              </a:r>
              <a:r>
                <a:rPr lang="en-US" sz="1800" dirty="0" err="1">
                  <a:solidFill>
                    <a:srgbClr val="000000"/>
                  </a:solidFill>
                  <a:latin typeface="Quicksand"/>
                </a:rPr>
                <a:t>simulación</a:t>
              </a:r>
              <a:r>
                <a:rPr lang="en-US" sz="1800" dirty="0">
                  <a:solidFill>
                    <a:srgbClr val="000000"/>
                  </a:solidFill>
                  <a:latin typeface="Quicksand"/>
                </a:rPr>
                <a:t> a cuatro </a:t>
              </a:r>
              <a:r>
                <a:rPr lang="en-US" sz="1800" dirty="0" err="1">
                  <a:solidFill>
                    <a:srgbClr val="000000"/>
                  </a:solidFill>
                  <a:latin typeface="Quicksand"/>
                </a:rPr>
                <a:t>estados</a:t>
              </a:r>
              <a:r>
                <a:rPr lang="en-US" sz="1800" dirty="0">
                  <a:solidFill>
                    <a:srgbClr val="000000"/>
                  </a:solidFill>
                  <a:latin typeface="Quicksand"/>
                </a:rPr>
                <a:t> </a:t>
              </a:r>
              <a:r>
                <a:rPr lang="en-US" sz="1800" dirty="0" err="1">
                  <a:solidFill>
                    <a:srgbClr val="000000"/>
                  </a:solidFill>
                  <a:latin typeface="Quicksand"/>
                </a:rPr>
                <a:t>climáticos</a:t>
              </a:r>
              <a:r>
                <a:rPr lang="en-US" sz="1800" dirty="0">
                  <a:solidFill>
                    <a:srgbClr val="000000"/>
                  </a:solidFill>
                  <a:latin typeface="Quicksand"/>
                </a:rPr>
                <a:t> </a:t>
              </a:r>
              <a:r>
                <a:rPr lang="en-US" sz="1800" dirty="0" err="1">
                  <a:solidFill>
                    <a:srgbClr val="000000"/>
                  </a:solidFill>
                  <a:latin typeface="Quicksand"/>
                </a:rPr>
                <a:t>iniciales</a:t>
              </a:r>
              <a:r>
                <a:rPr lang="en-US" sz="1800" dirty="0">
                  <a:solidFill>
                    <a:srgbClr val="000000"/>
                  </a:solidFill>
                  <a:latin typeface="Quicksand"/>
                </a:rPr>
                <a:t> </a:t>
              </a:r>
              <a:r>
                <a:rPr lang="en-US" sz="1800" dirty="0" err="1">
                  <a:solidFill>
                    <a:srgbClr val="000000"/>
                  </a:solidFill>
                  <a:latin typeface="Quicksand"/>
                </a:rPr>
                <a:t>diferentes</a:t>
              </a:r>
              <a:r>
                <a:rPr lang="en-US" sz="1800" dirty="0">
                  <a:solidFill>
                    <a:srgbClr val="000000"/>
                  </a:solidFill>
                  <a:latin typeface="Quicksand"/>
                </a:rPr>
                <a:t>, </a:t>
              </a:r>
              <a:r>
                <a:rPr lang="en-US" sz="1800" dirty="0" err="1">
                  <a:solidFill>
                    <a:srgbClr val="000000"/>
                  </a:solidFill>
                  <a:latin typeface="Quicksand"/>
                </a:rPr>
                <a:t>generando</a:t>
              </a:r>
              <a:r>
                <a:rPr lang="en-US" sz="1800" dirty="0">
                  <a:solidFill>
                    <a:srgbClr val="000000"/>
                  </a:solidFill>
                  <a:latin typeface="Quicksand"/>
                </a:rPr>
                <a:t> </a:t>
              </a:r>
              <a:r>
                <a:rPr lang="en-US" sz="1800" dirty="0" err="1">
                  <a:solidFill>
                    <a:srgbClr val="000000"/>
                  </a:solidFill>
                  <a:latin typeface="Quicksand"/>
                </a:rPr>
                <a:t>secuencias</a:t>
              </a:r>
              <a:r>
                <a:rPr lang="en-US" sz="1800" dirty="0">
                  <a:solidFill>
                    <a:srgbClr val="000000"/>
                  </a:solidFill>
                  <a:latin typeface="Quicksand"/>
                </a:rPr>
                <a:t> para </a:t>
              </a:r>
              <a:r>
                <a:rPr lang="en-US" sz="1800" dirty="0" err="1">
                  <a:solidFill>
                    <a:srgbClr val="000000"/>
                  </a:solidFill>
                  <a:latin typeface="Quicksand"/>
                </a:rPr>
                <a:t>cada</a:t>
              </a:r>
              <a:r>
                <a:rPr lang="en-US" sz="1800" dirty="0">
                  <a:solidFill>
                    <a:srgbClr val="000000"/>
                  </a:solidFill>
                  <a:latin typeface="Quicksand"/>
                </a:rPr>
                <a:t> uno. Luego, se </a:t>
              </a:r>
              <a:r>
                <a:rPr lang="en-US" sz="1800" dirty="0" err="1">
                  <a:solidFill>
                    <a:srgbClr val="000000"/>
                  </a:solidFill>
                  <a:latin typeface="Quicksand"/>
                </a:rPr>
                <a:t>cuenta</a:t>
              </a:r>
              <a:r>
                <a:rPr lang="en-US" sz="1800" dirty="0">
                  <a:solidFill>
                    <a:srgbClr val="000000"/>
                  </a:solidFill>
                  <a:latin typeface="Quicksand"/>
                </a:rPr>
                <a:t> la </a:t>
              </a:r>
              <a:r>
                <a:rPr lang="en-US" sz="1800" dirty="0" err="1">
                  <a:solidFill>
                    <a:srgbClr val="000000"/>
                  </a:solidFill>
                  <a:latin typeface="Quicksand"/>
                </a:rPr>
                <a:t>ocurrencia</a:t>
              </a:r>
              <a:r>
                <a:rPr lang="en-US" sz="1800" dirty="0">
                  <a:solidFill>
                    <a:srgbClr val="000000"/>
                  </a:solidFill>
                  <a:latin typeface="Quicksand"/>
                </a:rPr>
                <a:t> de </a:t>
              </a:r>
              <a:r>
                <a:rPr lang="en-US" sz="1800" dirty="0" err="1">
                  <a:solidFill>
                    <a:srgbClr val="000000"/>
                  </a:solidFill>
                  <a:latin typeface="Quicksand"/>
                </a:rPr>
                <a:t>cada</a:t>
              </a:r>
              <a:r>
                <a:rPr lang="en-US" sz="1800" dirty="0">
                  <a:solidFill>
                    <a:srgbClr val="000000"/>
                  </a:solidFill>
                  <a:latin typeface="Quicksand"/>
                </a:rPr>
                <a:t> </a:t>
              </a:r>
              <a:r>
                <a:rPr lang="en-US" sz="1800" dirty="0" err="1">
                  <a:solidFill>
                    <a:srgbClr val="000000"/>
                  </a:solidFill>
                  <a:latin typeface="Quicksand"/>
                </a:rPr>
                <a:t>estado</a:t>
              </a:r>
              <a:r>
                <a:rPr lang="en-US" sz="1800" dirty="0">
                  <a:solidFill>
                    <a:srgbClr val="000000"/>
                  </a:solidFill>
                  <a:latin typeface="Quicksand"/>
                </a:rPr>
                <a:t> y se genera un </a:t>
              </a:r>
              <a:r>
                <a:rPr lang="en-US" sz="1800" dirty="0" err="1">
                  <a:solidFill>
                    <a:srgbClr val="000000"/>
                  </a:solidFill>
                  <a:latin typeface="Quicksand"/>
                </a:rPr>
                <a:t>gráfico</a:t>
              </a:r>
              <a:r>
                <a:rPr lang="en-US" sz="1800" dirty="0">
                  <a:solidFill>
                    <a:srgbClr val="000000"/>
                  </a:solidFill>
                  <a:latin typeface="Quicksand"/>
                </a:rPr>
                <a:t> que </a:t>
              </a:r>
              <a:r>
                <a:rPr lang="en-US" sz="1800" dirty="0" err="1">
                  <a:solidFill>
                    <a:srgbClr val="000000"/>
                  </a:solidFill>
                  <a:latin typeface="Quicksand"/>
                </a:rPr>
                <a:t>muestra</a:t>
              </a:r>
              <a:r>
                <a:rPr lang="en-US" sz="1800" dirty="0">
                  <a:solidFill>
                    <a:srgbClr val="000000"/>
                  </a:solidFill>
                  <a:latin typeface="Quicksand"/>
                </a:rPr>
                <a:t> la </a:t>
              </a:r>
              <a:r>
                <a:rPr lang="en-US" sz="1800" dirty="0" err="1">
                  <a:solidFill>
                    <a:srgbClr val="000000"/>
                  </a:solidFill>
                  <a:latin typeface="Quicksand"/>
                </a:rPr>
                <a:t>distribución</a:t>
              </a:r>
              <a:r>
                <a:rPr lang="en-US" sz="1800" dirty="0">
                  <a:solidFill>
                    <a:srgbClr val="000000"/>
                  </a:solidFill>
                  <a:latin typeface="Quicksand"/>
                </a:rPr>
                <a:t> de </a:t>
              </a:r>
              <a:r>
                <a:rPr lang="en-US" sz="1800" dirty="0" err="1">
                  <a:solidFill>
                    <a:srgbClr val="000000"/>
                  </a:solidFill>
                  <a:latin typeface="Quicksand"/>
                </a:rPr>
                <a:t>estados</a:t>
              </a:r>
              <a:r>
                <a:rPr lang="en-US" sz="1800" dirty="0">
                  <a:solidFill>
                    <a:srgbClr val="000000"/>
                  </a:solidFill>
                  <a:latin typeface="Quicksand"/>
                </a:rPr>
                <a:t> </a:t>
              </a:r>
              <a:r>
                <a:rPr lang="en-US" sz="1800" dirty="0" err="1">
                  <a:solidFill>
                    <a:srgbClr val="000000"/>
                  </a:solidFill>
                  <a:latin typeface="Quicksand"/>
                </a:rPr>
                <a:t>climáticos</a:t>
              </a:r>
              <a:r>
                <a:rPr lang="en-US" sz="1800" dirty="0">
                  <a:solidFill>
                    <a:srgbClr val="000000"/>
                  </a:solidFill>
                  <a:latin typeface="Quicksand"/>
                </a:rPr>
                <a:t>.</a:t>
              </a:r>
            </a:p>
          </p:txBody>
        </p:sp>
      </p:grpSp>
      <p:grpSp>
        <p:nvGrpSpPr>
          <p:cNvPr id="26" name="Group 26"/>
          <p:cNvGrpSpPr/>
          <p:nvPr/>
        </p:nvGrpSpPr>
        <p:grpSpPr>
          <a:xfrm>
            <a:off x="1402419" y="3229771"/>
            <a:ext cx="3306088" cy="4702897"/>
            <a:chOff x="0" y="0"/>
            <a:chExt cx="4408117" cy="6270529"/>
          </a:xfrm>
        </p:grpSpPr>
        <p:sp>
          <p:nvSpPr>
            <p:cNvPr id="27" name="TextBox 27"/>
            <p:cNvSpPr txBox="1"/>
            <p:nvPr/>
          </p:nvSpPr>
          <p:spPr>
            <a:xfrm>
              <a:off x="0" y="-57150"/>
              <a:ext cx="4408117" cy="1093470"/>
            </a:xfrm>
            <a:prstGeom prst="rect">
              <a:avLst/>
            </a:prstGeom>
          </p:spPr>
          <p:txBody>
            <a:bodyPr lIns="0" tIns="0" rIns="0" bIns="0" rtlCol="0" anchor="t">
              <a:spAutoFit/>
            </a:bodyPr>
            <a:lstStyle/>
            <a:p>
              <a:pPr algn="ctr">
                <a:lnSpc>
                  <a:spcPts val="3359"/>
                </a:lnSpc>
              </a:pPr>
              <a:r>
                <a:rPr lang="en-US" sz="2400" dirty="0">
                  <a:solidFill>
                    <a:srgbClr val="2676A4"/>
                  </a:solidFill>
                  <a:latin typeface="Quicksand Bold"/>
                </a:rPr>
                <a:t> 1.Estimación del </a:t>
              </a:r>
              <a:r>
                <a:rPr lang="en-US" sz="2400" dirty="0" err="1">
                  <a:solidFill>
                    <a:srgbClr val="2676A4"/>
                  </a:solidFill>
                  <a:latin typeface="Quicksand Bold"/>
                </a:rPr>
                <a:t>clima</a:t>
              </a:r>
              <a:r>
                <a:rPr lang="en-US" sz="2400" dirty="0">
                  <a:solidFill>
                    <a:srgbClr val="2676A4"/>
                  </a:solidFill>
                  <a:latin typeface="Quicksand Bold"/>
                </a:rPr>
                <a:t> </a:t>
              </a:r>
              <a:r>
                <a:rPr lang="en-US" sz="2400" dirty="0" err="1">
                  <a:solidFill>
                    <a:srgbClr val="2676A4"/>
                  </a:solidFill>
                  <a:latin typeface="Quicksand Bold"/>
                </a:rPr>
                <a:t>inicial</a:t>
              </a:r>
              <a:r>
                <a:rPr lang="en-US" sz="2400" dirty="0">
                  <a:solidFill>
                    <a:srgbClr val="2676A4"/>
                  </a:solidFill>
                  <a:latin typeface="Quicksand Bold"/>
                </a:rPr>
                <a:t>:</a:t>
              </a:r>
            </a:p>
          </p:txBody>
        </p:sp>
        <p:sp>
          <p:nvSpPr>
            <p:cNvPr id="28" name="TextBox 28"/>
            <p:cNvSpPr txBox="1"/>
            <p:nvPr/>
          </p:nvSpPr>
          <p:spPr>
            <a:xfrm>
              <a:off x="0" y="1264189"/>
              <a:ext cx="4408117" cy="5006340"/>
            </a:xfrm>
            <a:prstGeom prst="rect">
              <a:avLst/>
            </a:prstGeom>
          </p:spPr>
          <p:txBody>
            <a:bodyPr lIns="0" tIns="0" rIns="0" bIns="0" rtlCol="0" anchor="t">
              <a:spAutoFit/>
            </a:bodyPr>
            <a:lstStyle/>
            <a:p>
              <a:pPr>
                <a:lnSpc>
                  <a:spcPts val="2520"/>
                </a:lnSpc>
              </a:pPr>
              <a:r>
                <a:rPr lang="en-US" sz="1800">
                  <a:solidFill>
                    <a:srgbClr val="000000"/>
                  </a:solidFill>
                  <a:latin typeface="Quicksand"/>
                </a:rPr>
                <a:t>Los primeros bloques de código permiten estimar el clima inicial para diferentes estados climáticos (soleado, nublado, lluvioso, tormenta). Cada vez que se ejecuta estimarClima(estado), se genera una predicción del clima siguiente basada en la probabilidad de transición entre estados.</a:t>
              </a:r>
            </a:p>
            <a:p>
              <a:pPr marL="0" lvl="0" indent="0">
                <a:lnSpc>
                  <a:spcPts val="2520"/>
                </a:lnSpc>
                <a:spcBef>
                  <a:spcPct val="0"/>
                </a:spcBef>
              </a:pPr>
              <a:endParaRPr lang="en-US" sz="1800">
                <a:solidFill>
                  <a:srgbClr val="000000"/>
                </a:solidFill>
                <a:latin typeface="Quicksand"/>
              </a:endParaRPr>
            </a:p>
          </p:txBody>
        </p:sp>
      </p:grpSp>
      <p:grpSp>
        <p:nvGrpSpPr>
          <p:cNvPr id="29" name="Group 29"/>
          <p:cNvGrpSpPr/>
          <p:nvPr/>
        </p:nvGrpSpPr>
        <p:grpSpPr>
          <a:xfrm>
            <a:off x="5572698" y="3328475"/>
            <a:ext cx="3322423" cy="3802785"/>
            <a:chOff x="0" y="-57151"/>
            <a:chExt cx="4429898" cy="5070380"/>
          </a:xfrm>
        </p:grpSpPr>
        <p:sp>
          <p:nvSpPr>
            <p:cNvPr id="30" name="TextBox 30"/>
            <p:cNvSpPr txBox="1"/>
            <p:nvPr/>
          </p:nvSpPr>
          <p:spPr>
            <a:xfrm>
              <a:off x="0" y="1264189"/>
              <a:ext cx="4429898" cy="3749040"/>
            </a:xfrm>
            <a:prstGeom prst="rect">
              <a:avLst/>
            </a:prstGeom>
          </p:spPr>
          <p:txBody>
            <a:bodyPr lIns="0" tIns="0" rIns="0" bIns="0" rtlCol="0" anchor="t">
              <a:spAutoFit/>
            </a:bodyPr>
            <a:lstStyle/>
            <a:p>
              <a:pPr>
                <a:lnSpc>
                  <a:spcPts val="2520"/>
                </a:lnSpc>
              </a:pPr>
              <a:endParaRPr/>
            </a:p>
            <a:p>
              <a:pPr>
                <a:lnSpc>
                  <a:spcPts val="2520"/>
                </a:lnSpc>
              </a:pPr>
              <a:r>
                <a:rPr lang="en-US" sz="1800">
                  <a:solidFill>
                    <a:srgbClr val="000000"/>
                  </a:solidFill>
                  <a:latin typeface="Quicksand"/>
                </a:rPr>
                <a:t>En el chunk donde se encuentra la función simularClima, simula el clima para un número específico de días, utilizando la cadena de Markov y un estado climático inicial dado.</a:t>
              </a:r>
            </a:p>
            <a:p>
              <a:pPr marL="0" lvl="0" indent="0">
                <a:lnSpc>
                  <a:spcPts val="2520"/>
                </a:lnSpc>
                <a:spcBef>
                  <a:spcPct val="0"/>
                </a:spcBef>
              </a:pPr>
              <a:endParaRPr lang="en-US" sz="1800">
                <a:solidFill>
                  <a:srgbClr val="000000"/>
                </a:solidFill>
                <a:latin typeface="Quicksand"/>
              </a:endParaRPr>
            </a:p>
          </p:txBody>
        </p:sp>
        <p:sp>
          <p:nvSpPr>
            <p:cNvPr id="31" name="TextBox 31"/>
            <p:cNvSpPr txBox="1"/>
            <p:nvPr/>
          </p:nvSpPr>
          <p:spPr>
            <a:xfrm>
              <a:off x="0" y="-57151"/>
              <a:ext cx="4429898" cy="1093471"/>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2676A4"/>
                  </a:solidFill>
                  <a:latin typeface="Quicksand Bold"/>
                </a:rPr>
                <a:t>2.Simulación del </a:t>
              </a:r>
              <a:r>
                <a:rPr lang="en-US" sz="2400" dirty="0" err="1">
                  <a:solidFill>
                    <a:srgbClr val="2676A4"/>
                  </a:solidFill>
                  <a:latin typeface="Quicksand Bold"/>
                </a:rPr>
                <a:t>clima</a:t>
              </a:r>
              <a:r>
                <a:rPr lang="en-US" sz="2400" dirty="0">
                  <a:solidFill>
                    <a:srgbClr val="2676A4"/>
                  </a:solidFill>
                  <a:latin typeface="Quicksand Bold"/>
                </a:rPr>
                <a:t> a lo largo del </a:t>
              </a:r>
              <a:r>
                <a:rPr lang="en-US" sz="2400" dirty="0" err="1">
                  <a:solidFill>
                    <a:srgbClr val="2676A4"/>
                  </a:solidFill>
                  <a:latin typeface="Quicksand Bold"/>
                </a:rPr>
                <a:t>tiempo</a:t>
              </a:r>
              <a:r>
                <a:rPr lang="en-US" sz="2400" dirty="0">
                  <a:solidFill>
                    <a:srgbClr val="2676A4"/>
                  </a:solidFill>
                  <a:latin typeface="Quicksand Bold"/>
                </a:rPr>
                <a:t>:</a:t>
              </a:r>
            </a:p>
          </p:txBody>
        </p:sp>
      </p:grpSp>
      <p:grpSp>
        <p:nvGrpSpPr>
          <p:cNvPr id="32" name="Group 32"/>
          <p:cNvGrpSpPr/>
          <p:nvPr/>
        </p:nvGrpSpPr>
        <p:grpSpPr>
          <a:xfrm>
            <a:off x="14004501" y="3692164"/>
            <a:ext cx="3306088" cy="2889858"/>
            <a:chOff x="0" y="-57150"/>
            <a:chExt cx="4408117" cy="3853143"/>
          </a:xfrm>
        </p:grpSpPr>
        <p:sp>
          <p:nvSpPr>
            <p:cNvPr id="33" name="TextBox 33"/>
            <p:cNvSpPr txBox="1"/>
            <p:nvPr/>
          </p:nvSpPr>
          <p:spPr>
            <a:xfrm>
              <a:off x="0" y="-57150"/>
              <a:ext cx="4408117" cy="1093470"/>
            </a:xfrm>
            <a:prstGeom prst="rect">
              <a:avLst/>
            </a:prstGeom>
          </p:spPr>
          <p:txBody>
            <a:bodyPr lIns="0" tIns="0" rIns="0" bIns="0" rtlCol="0" anchor="t">
              <a:spAutoFit/>
            </a:bodyPr>
            <a:lstStyle/>
            <a:p>
              <a:pPr algn="ctr">
                <a:lnSpc>
                  <a:spcPts val="3359"/>
                </a:lnSpc>
              </a:pPr>
              <a:r>
                <a:rPr lang="en-US" sz="2400" dirty="0">
                  <a:solidFill>
                    <a:srgbClr val="2676A4"/>
                  </a:solidFill>
                  <a:latin typeface="Quicksand Bold"/>
                </a:rPr>
                <a:t>4. </a:t>
              </a:r>
              <a:r>
                <a:rPr lang="en-US" sz="2400" dirty="0" err="1">
                  <a:solidFill>
                    <a:srgbClr val="2676A4"/>
                  </a:solidFill>
                  <a:latin typeface="Quicksand Bold"/>
                </a:rPr>
                <a:t>Análisis</a:t>
              </a:r>
              <a:r>
                <a:rPr lang="en-US" sz="2400" dirty="0">
                  <a:solidFill>
                    <a:srgbClr val="2676A4"/>
                  </a:solidFill>
                  <a:latin typeface="Quicksand Bold"/>
                </a:rPr>
                <a:t> </a:t>
              </a:r>
              <a:r>
                <a:rPr lang="en-US" sz="2400" dirty="0" err="1">
                  <a:solidFill>
                    <a:srgbClr val="2676A4"/>
                  </a:solidFill>
                  <a:latin typeface="Quicksand Bold"/>
                </a:rPr>
                <a:t>agregado</a:t>
              </a:r>
              <a:r>
                <a:rPr lang="en-US" sz="2400" dirty="0">
                  <a:solidFill>
                    <a:srgbClr val="2676A4"/>
                  </a:solidFill>
                  <a:latin typeface="Quicksand Bold"/>
                </a:rPr>
                <a:t> extra:</a:t>
              </a:r>
            </a:p>
          </p:txBody>
        </p:sp>
        <p:sp>
          <p:nvSpPr>
            <p:cNvPr id="34" name="TextBox 34"/>
            <p:cNvSpPr txBox="1"/>
            <p:nvPr/>
          </p:nvSpPr>
          <p:spPr>
            <a:xfrm>
              <a:off x="0" y="1264189"/>
              <a:ext cx="4408117" cy="2531804"/>
            </a:xfrm>
            <a:prstGeom prst="rect">
              <a:avLst/>
            </a:prstGeom>
          </p:spPr>
          <p:txBody>
            <a:bodyPr lIns="0" tIns="0" rIns="0" bIns="0" rtlCol="0" anchor="t">
              <a:spAutoFit/>
            </a:bodyPr>
            <a:lstStyle/>
            <a:p>
              <a:pPr>
                <a:lnSpc>
                  <a:spcPts val="2520"/>
                </a:lnSpc>
              </a:pPr>
              <a:r>
                <a:rPr lang="en-US" dirty="0">
                  <a:solidFill>
                    <a:srgbClr val="000000"/>
                  </a:solidFill>
                  <a:latin typeface="Quicksand"/>
                </a:rPr>
                <a:t>Se </a:t>
              </a:r>
              <a:r>
                <a:rPr lang="en-US" dirty="0" err="1">
                  <a:solidFill>
                    <a:srgbClr val="000000"/>
                  </a:solidFill>
                  <a:latin typeface="Quicksand"/>
                </a:rPr>
                <a:t>c</a:t>
              </a:r>
              <a:r>
                <a:rPr lang="en-US" sz="1800" dirty="0" err="1">
                  <a:solidFill>
                    <a:srgbClr val="000000"/>
                  </a:solidFill>
                  <a:latin typeface="Quicksand"/>
                </a:rPr>
                <a:t>alcula</a:t>
              </a:r>
              <a:r>
                <a:rPr lang="en-US" sz="1800" dirty="0">
                  <a:solidFill>
                    <a:srgbClr val="000000"/>
                  </a:solidFill>
                  <a:latin typeface="Quicksand"/>
                </a:rPr>
                <a:t> </a:t>
              </a:r>
              <a:r>
                <a:rPr lang="en-US" sz="1800" dirty="0" err="1">
                  <a:solidFill>
                    <a:srgbClr val="000000"/>
                  </a:solidFill>
                  <a:latin typeface="Quicksand"/>
                </a:rPr>
                <a:t>el</a:t>
              </a:r>
              <a:r>
                <a:rPr lang="en-US" sz="1800" dirty="0">
                  <a:solidFill>
                    <a:srgbClr val="000000"/>
                  </a:solidFill>
                  <a:latin typeface="Quicksand"/>
                </a:rPr>
                <a:t> </a:t>
              </a:r>
              <a:r>
                <a:rPr lang="en-US" sz="1800" dirty="0" err="1">
                  <a:solidFill>
                    <a:srgbClr val="000000"/>
                  </a:solidFill>
                  <a:latin typeface="Quicksand"/>
                </a:rPr>
                <a:t>conteo</a:t>
              </a:r>
              <a:r>
                <a:rPr lang="en-US" sz="1800" dirty="0">
                  <a:solidFill>
                    <a:srgbClr val="000000"/>
                  </a:solidFill>
                  <a:latin typeface="Quicksand"/>
                </a:rPr>
                <a:t> total y </a:t>
              </a:r>
              <a:r>
                <a:rPr lang="en-US" sz="1800" dirty="0" err="1">
                  <a:solidFill>
                    <a:srgbClr val="000000"/>
                  </a:solidFill>
                  <a:latin typeface="Quicksand"/>
                </a:rPr>
                <a:t>el</a:t>
              </a:r>
              <a:r>
                <a:rPr lang="en-US" sz="1800" dirty="0">
                  <a:solidFill>
                    <a:srgbClr val="000000"/>
                  </a:solidFill>
                  <a:latin typeface="Quicksand"/>
                </a:rPr>
                <a:t> </a:t>
              </a:r>
              <a:r>
                <a:rPr lang="en-US" sz="1800" dirty="0" err="1">
                  <a:solidFill>
                    <a:srgbClr val="000000"/>
                  </a:solidFill>
                  <a:latin typeface="Quicksand"/>
                </a:rPr>
                <a:t>promedio</a:t>
              </a:r>
              <a:r>
                <a:rPr lang="en-US" sz="1800" dirty="0">
                  <a:solidFill>
                    <a:srgbClr val="000000"/>
                  </a:solidFill>
                  <a:latin typeface="Quicksand"/>
                </a:rPr>
                <a:t> de </a:t>
              </a:r>
              <a:r>
                <a:rPr lang="en-US" sz="1800" dirty="0" err="1">
                  <a:solidFill>
                    <a:srgbClr val="000000"/>
                  </a:solidFill>
                  <a:latin typeface="Quicksand"/>
                </a:rPr>
                <a:t>los</a:t>
              </a:r>
              <a:r>
                <a:rPr lang="en-US" sz="1800" dirty="0">
                  <a:solidFill>
                    <a:srgbClr val="000000"/>
                  </a:solidFill>
                  <a:latin typeface="Quicksand"/>
                </a:rPr>
                <a:t> </a:t>
              </a:r>
              <a:r>
                <a:rPr lang="en-US" sz="1800" dirty="0" err="1">
                  <a:solidFill>
                    <a:srgbClr val="000000"/>
                  </a:solidFill>
                  <a:latin typeface="Quicksand"/>
                </a:rPr>
                <a:t>estados</a:t>
              </a:r>
              <a:r>
                <a:rPr lang="en-US" sz="1800" dirty="0">
                  <a:solidFill>
                    <a:srgbClr val="000000"/>
                  </a:solidFill>
                  <a:latin typeface="Quicksand"/>
                </a:rPr>
                <a:t> </a:t>
              </a:r>
              <a:r>
                <a:rPr lang="en-US" sz="1800" dirty="0" err="1">
                  <a:solidFill>
                    <a:srgbClr val="000000"/>
                  </a:solidFill>
                  <a:latin typeface="Quicksand"/>
                </a:rPr>
                <a:t>climáticos</a:t>
              </a:r>
              <a:r>
                <a:rPr lang="en-US" sz="1800" dirty="0">
                  <a:solidFill>
                    <a:srgbClr val="000000"/>
                  </a:solidFill>
                  <a:latin typeface="Quicksand"/>
                </a:rPr>
                <a:t> de </a:t>
              </a:r>
              <a:r>
                <a:rPr lang="en-US" sz="1800" dirty="0" err="1">
                  <a:solidFill>
                    <a:srgbClr val="000000"/>
                  </a:solidFill>
                  <a:latin typeface="Quicksand"/>
                </a:rPr>
                <a:t>todas</a:t>
              </a:r>
              <a:r>
                <a:rPr lang="en-US" sz="1800" dirty="0">
                  <a:solidFill>
                    <a:srgbClr val="000000"/>
                  </a:solidFill>
                  <a:latin typeface="Quicksand"/>
                </a:rPr>
                <a:t> las </a:t>
              </a:r>
              <a:r>
                <a:rPr lang="en-US" sz="1800" dirty="0" err="1">
                  <a:solidFill>
                    <a:srgbClr val="000000"/>
                  </a:solidFill>
                  <a:latin typeface="Quicksand"/>
                </a:rPr>
                <a:t>simulaciones</a:t>
              </a:r>
              <a:r>
                <a:rPr lang="en-US" sz="1800" dirty="0">
                  <a:solidFill>
                    <a:srgbClr val="000000"/>
                  </a:solidFill>
                  <a:latin typeface="Quicksand"/>
                </a:rPr>
                <a:t>, </a:t>
              </a:r>
              <a:r>
                <a:rPr lang="en-US" sz="1800" dirty="0" err="1">
                  <a:solidFill>
                    <a:srgbClr val="000000"/>
                  </a:solidFill>
                  <a:latin typeface="Quicksand"/>
                </a:rPr>
                <a:t>presentando</a:t>
              </a:r>
              <a:r>
                <a:rPr lang="en-US" sz="1800" dirty="0">
                  <a:solidFill>
                    <a:srgbClr val="000000"/>
                  </a:solidFill>
                  <a:latin typeface="Quicksand"/>
                </a:rPr>
                <a:t> </a:t>
              </a:r>
              <a:r>
                <a:rPr lang="en-US" sz="1800" dirty="0" err="1">
                  <a:solidFill>
                    <a:srgbClr val="000000"/>
                  </a:solidFill>
                  <a:latin typeface="Quicksand"/>
                </a:rPr>
                <a:t>esta</a:t>
              </a:r>
              <a:r>
                <a:rPr lang="en-US" sz="1800" dirty="0">
                  <a:solidFill>
                    <a:srgbClr val="000000"/>
                  </a:solidFill>
                  <a:latin typeface="Quicksand"/>
                </a:rPr>
                <a:t> </a:t>
              </a:r>
              <a:r>
                <a:rPr lang="en-US" sz="1800" dirty="0" err="1">
                  <a:solidFill>
                    <a:srgbClr val="000000"/>
                  </a:solidFill>
                  <a:latin typeface="Quicksand"/>
                </a:rPr>
                <a:t>información</a:t>
              </a:r>
              <a:r>
                <a:rPr lang="en-US" sz="1800" dirty="0">
                  <a:solidFill>
                    <a:srgbClr val="000000"/>
                  </a:solidFill>
                  <a:latin typeface="Quicksand"/>
                </a:rPr>
                <a:t> </a:t>
              </a:r>
              <a:r>
                <a:rPr lang="en-US" sz="1800" dirty="0" err="1">
                  <a:solidFill>
                    <a:srgbClr val="000000"/>
                  </a:solidFill>
                  <a:latin typeface="Quicksand"/>
                </a:rPr>
                <a:t>en</a:t>
              </a:r>
              <a:r>
                <a:rPr lang="en-US" sz="1800" dirty="0">
                  <a:solidFill>
                    <a:srgbClr val="000000"/>
                  </a:solidFill>
                  <a:latin typeface="Quicksand"/>
                </a:rPr>
                <a:t> un </a:t>
              </a:r>
              <a:r>
                <a:rPr lang="en-US" sz="1800" dirty="0" err="1">
                  <a:solidFill>
                    <a:srgbClr val="000000"/>
                  </a:solidFill>
                  <a:latin typeface="Quicksand"/>
                </a:rPr>
                <a:t>gráfico</a:t>
              </a:r>
              <a:r>
                <a:rPr lang="en-US" sz="1800" dirty="0">
                  <a:solidFill>
                    <a:srgbClr val="000000"/>
                  </a:solidFill>
                  <a:latin typeface="Quicksand"/>
                </a:rPr>
                <a:t>.</a:t>
              </a:r>
            </a:p>
            <a:p>
              <a:pPr marL="0" lvl="0" indent="0">
                <a:lnSpc>
                  <a:spcPts val="2520"/>
                </a:lnSpc>
                <a:spcBef>
                  <a:spcPct val="0"/>
                </a:spcBef>
              </a:pPr>
              <a:endParaRPr lang="en-US" sz="1800" dirty="0">
                <a:solidFill>
                  <a:srgbClr val="000000"/>
                </a:solidFill>
                <a:latin typeface="Quicksand"/>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188220" y="740558"/>
            <a:ext cx="5812545" cy="3923468"/>
          </a:xfrm>
          <a:custGeom>
            <a:avLst/>
            <a:gdLst/>
            <a:ahLst/>
            <a:cxnLst/>
            <a:rect l="l" t="t" r="r" b="b"/>
            <a:pathLst>
              <a:path w="5812545" h="3923468">
                <a:moveTo>
                  <a:pt x="0" y="0"/>
                </a:moveTo>
                <a:lnTo>
                  <a:pt x="5812545" y="0"/>
                </a:lnTo>
                <a:lnTo>
                  <a:pt x="5812545" y="3923468"/>
                </a:lnTo>
                <a:lnTo>
                  <a:pt x="0" y="392346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2072284" y="5751512"/>
            <a:ext cx="5812545" cy="3923468"/>
          </a:xfrm>
          <a:custGeom>
            <a:avLst/>
            <a:gdLst/>
            <a:ahLst/>
            <a:cxnLst/>
            <a:rect l="l" t="t" r="r" b="b"/>
            <a:pathLst>
              <a:path w="5812545" h="3923468">
                <a:moveTo>
                  <a:pt x="0" y="0"/>
                </a:moveTo>
                <a:lnTo>
                  <a:pt x="5812545" y="0"/>
                </a:lnTo>
                <a:lnTo>
                  <a:pt x="5812545" y="3923468"/>
                </a:lnTo>
                <a:lnTo>
                  <a:pt x="0" y="392346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3094492" y="3129386"/>
            <a:ext cx="12099015" cy="4028229"/>
            <a:chOff x="0" y="0"/>
            <a:chExt cx="3186572" cy="1060933"/>
          </a:xfrm>
        </p:grpSpPr>
        <p:sp>
          <p:nvSpPr>
            <p:cNvPr id="5" name="Freeform 5"/>
            <p:cNvSpPr/>
            <p:nvPr/>
          </p:nvSpPr>
          <p:spPr>
            <a:xfrm>
              <a:off x="0" y="0"/>
              <a:ext cx="3186572" cy="1060933"/>
            </a:xfrm>
            <a:custGeom>
              <a:avLst/>
              <a:gdLst/>
              <a:ahLst/>
              <a:cxnLst/>
              <a:rect l="l" t="t" r="r" b="b"/>
              <a:pathLst>
                <a:path w="3186572" h="1060933">
                  <a:moveTo>
                    <a:pt x="22396" y="0"/>
                  </a:moveTo>
                  <a:lnTo>
                    <a:pt x="3164176" y="0"/>
                  </a:lnTo>
                  <a:cubicBezTo>
                    <a:pt x="3176545" y="0"/>
                    <a:pt x="3186572" y="10027"/>
                    <a:pt x="3186572" y="22396"/>
                  </a:cubicBezTo>
                  <a:lnTo>
                    <a:pt x="3186572" y="1038537"/>
                  </a:lnTo>
                  <a:cubicBezTo>
                    <a:pt x="3186572" y="1050906"/>
                    <a:pt x="3176545" y="1060933"/>
                    <a:pt x="3164176" y="1060933"/>
                  </a:cubicBezTo>
                  <a:lnTo>
                    <a:pt x="22396" y="1060933"/>
                  </a:lnTo>
                  <a:cubicBezTo>
                    <a:pt x="10027" y="1060933"/>
                    <a:pt x="0" y="1050906"/>
                    <a:pt x="0" y="1038537"/>
                  </a:cubicBezTo>
                  <a:lnTo>
                    <a:pt x="0" y="22396"/>
                  </a:lnTo>
                  <a:cubicBezTo>
                    <a:pt x="0" y="10027"/>
                    <a:pt x="10027" y="0"/>
                    <a:pt x="22396" y="0"/>
                  </a:cubicBezTo>
                  <a:close/>
                </a:path>
              </a:pathLst>
            </a:custGeom>
            <a:solidFill>
              <a:srgbClr val="FFFFFF"/>
            </a:solidFill>
            <a:ln w="57150" cap="rnd">
              <a:solidFill>
                <a:srgbClr val="CDEEFF"/>
              </a:solidFill>
              <a:prstDash val="solid"/>
              <a:round/>
            </a:ln>
          </p:spPr>
        </p:sp>
        <p:sp>
          <p:nvSpPr>
            <p:cNvPr id="6" name="TextBox 6"/>
            <p:cNvSpPr txBox="1"/>
            <p:nvPr/>
          </p:nvSpPr>
          <p:spPr>
            <a:xfrm>
              <a:off x="0" y="-28575"/>
              <a:ext cx="3186572" cy="1089508"/>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7" name="TextBox 7"/>
          <p:cNvSpPr txBox="1"/>
          <p:nvPr/>
        </p:nvSpPr>
        <p:spPr>
          <a:xfrm>
            <a:off x="3777000" y="4373563"/>
            <a:ext cx="10733999" cy="1377949"/>
          </a:xfrm>
          <a:prstGeom prst="rect">
            <a:avLst/>
          </a:prstGeom>
        </p:spPr>
        <p:txBody>
          <a:bodyPr lIns="0" tIns="0" rIns="0" bIns="0" rtlCol="0" anchor="t">
            <a:spAutoFit/>
          </a:bodyPr>
          <a:lstStyle/>
          <a:p>
            <a:pPr algn="ctr">
              <a:lnSpc>
                <a:spcPts val="11200"/>
              </a:lnSpc>
            </a:pPr>
            <a:r>
              <a:rPr lang="en-US" sz="8000">
                <a:solidFill>
                  <a:srgbClr val="2676A4"/>
                </a:solidFill>
                <a:latin typeface="Quicksand Bold"/>
              </a:rPr>
              <a:t>SIMULACIÓN</a:t>
            </a:r>
          </a:p>
        </p:txBody>
      </p:sp>
      <p:sp>
        <p:nvSpPr>
          <p:cNvPr id="8" name="Freeform 8"/>
          <p:cNvSpPr/>
          <p:nvPr/>
        </p:nvSpPr>
        <p:spPr>
          <a:xfrm>
            <a:off x="13801924" y="1880858"/>
            <a:ext cx="2783168" cy="2783168"/>
          </a:xfrm>
          <a:custGeom>
            <a:avLst/>
            <a:gdLst/>
            <a:ahLst/>
            <a:cxnLst/>
            <a:rect l="l" t="t" r="r" b="b"/>
            <a:pathLst>
              <a:path w="2783168" h="2783168">
                <a:moveTo>
                  <a:pt x="0" y="0"/>
                </a:moveTo>
                <a:lnTo>
                  <a:pt x="2783168" y="0"/>
                </a:lnTo>
                <a:lnTo>
                  <a:pt x="2783168" y="2783168"/>
                </a:lnTo>
                <a:lnTo>
                  <a:pt x="0" y="27831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71594" y="2546037"/>
            <a:ext cx="6221469" cy="5194927"/>
          </a:xfrm>
          <a:custGeom>
            <a:avLst/>
            <a:gdLst/>
            <a:ahLst/>
            <a:cxnLst/>
            <a:rect l="l" t="t" r="r" b="b"/>
            <a:pathLst>
              <a:path w="6221469" h="5194927">
                <a:moveTo>
                  <a:pt x="0" y="0"/>
                </a:moveTo>
                <a:lnTo>
                  <a:pt x="6221469" y="0"/>
                </a:lnTo>
                <a:lnTo>
                  <a:pt x="6221469" y="5194926"/>
                </a:lnTo>
                <a:lnTo>
                  <a:pt x="0" y="519492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5032463"/>
            <a:ext cx="5498596" cy="4673807"/>
          </a:xfrm>
          <a:custGeom>
            <a:avLst/>
            <a:gdLst/>
            <a:ahLst/>
            <a:cxnLst/>
            <a:rect l="l" t="t" r="r" b="b"/>
            <a:pathLst>
              <a:path w="5498596" h="4673807">
                <a:moveTo>
                  <a:pt x="0" y="0"/>
                </a:moveTo>
                <a:lnTo>
                  <a:pt x="5498596" y="0"/>
                </a:lnTo>
                <a:lnTo>
                  <a:pt x="5498596" y="4673807"/>
                </a:lnTo>
                <a:lnTo>
                  <a:pt x="0" y="4673807"/>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98849" y="0"/>
            <a:ext cx="3640271" cy="3640271"/>
          </a:xfrm>
          <a:custGeom>
            <a:avLst/>
            <a:gdLst/>
            <a:ahLst/>
            <a:cxnLst/>
            <a:rect l="l" t="t" r="r" b="b"/>
            <a:pathLst>
              <a:path w="3640271" h="3640271">
                <a:moveTo>
                  <a:pt x="0" y="0"/>
                </a:moveTo>
                <a:lnTo>
                  <a:pt x="3640272" y="0"/>
                </a:lnTo>
                <a:lnTo>
                  <a:pt x="3640272" y="3640271"/>
                </a:lnTo>
                <a:lnTo>
                  <a:pt x="0" y="36402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3962400" y="770522"/>
            <a:ext cx="12058835" cy="9240162"/>
            <a:chOff x="0" y="0"/>
            <a:chExt cx="3175989" cy="2433623"/>
          </a:xfrm>
        </p:grpSpPr>
        <p:sp>
          <p:nvSpPr>
            <p:cNvPr id="6" name="Freeform 6"/>
            <p:cNvSpPr/>
            <p:nvPr/>
          </p:nvSpPr>
          <p:spPr>
            <a:xfrm>
              <a:off x="0" y="0"/>
              <a:ext cx="3175989" cy="2433623"/>
            </a:xfrm>
            <a:custGeom>
              <a:avLst/>
              <a:gdLst/>
              <a:ahLst/>
              <a:cxnLst/>
              <a:rect l="l" t="t" r="r" b="b"/>
              <a:pathLst>
                <a:path w="3175989" h="2433623">
                  <a:moveTo>
                    <a:pt x="22470" y="0"/>
                  </a:moveTo>
                  <a:lnTo>
                    <a:pt x="3153519" y="0"/>
                  </a:lnTo>
                  <a:cubicBezTo>
                    <a:pt x="3159479" y="0"/>
                    <a:pt x="3165194" y="2367"/>
                    <a:pt x="3169408" y="6581"/>
                  </a:cubicBezTo>
                  <a:cubicBezTo>
                    <a:pt x="3173622" y="10795"/>
                    <a:pt x="3175989" y="16511"/>
                    <a:pt x="3175989" y="22470"/>
                  </a:cubicBezTo>
                  <a:lnTo>
                    <a:pt x="3175989" y="2411152"/>
                  </a:lnTo>
                  <a:cubicBezTo>
                    <a:pt x="3175989" y="2423562"/>
                    <a:pt x="3165929" y="2433623"/>
                    <a:pt x="3153519" y="2433623"/>
                  </a:cubicBezTo>
                  <a:lnTo>
                    <a:pt x="22470" y="2433623"/>
                  </a:lnTo>
                  <a:cubicBezTo>
                    <a:pt x="16511" y="2433623"/>
                    <a:pt x="10795" y="2431255"/>
                    <a:pt x="6581" y="2427041"/>
                  </a:cubicBezTo>
                  <a:cubicBezTo>
                    <a:pt x="2367" y="2422827"/>
                    <a:pt x="0" y="2417112"/>
                    <a:pt x="0" y="2411152"/>
                  </a:cubicBezTo>
                  <a:lnTo>
                    <a:pt x="0" y="22470"/>
                  </a:lnTo>
                  <a:cubicBezTo>
                    <a:pt x="0" y="16511"/>
                    <a:pt x="2367" y="10795"/>
                    <a:pt x="6581" y="6581"/>
                  </a:cubicBezTo>
                  <a:cubicBezTo>
                    <a:pt x="10795" y="2367"/>
                    <a:pt x="16511" y="0"/>
                    <a:pt x="22470" y="0"/>
                  </a:cubicBezTo>
                  <a:close/>
                </a:path>
              </a:pathLst>
            </a:custGeom>
            <a:solidFill>
              <a:srgbClr val="FFFFFF"/>
            </a:solidFill>
            <a:ln w="57150" cap="rnd">
              <a:solidFill>
                <a:srgbClr val="CDEEFF"/>
              </a:solidFill>
              <a:prstDash val="solid"/>
              <a:round/>
            </a:ln>
          </p:spPr>
        </p:sp>
        <p:sp>
          <p:nvSpPr>
            <p:cNvPr id="7" name="TextBox 7"/>
            <p:cNvSpPr txBox="1"/>
            <p:nvPr/>
          </p:nvSpPr>
          <p:spPr>
            <a:xfrm>
              <a:off x="0" y="-28575"/>
              <a:ext cx="3175989" cy="2462198"/>
            </a:xfrm>
            <a:prstGeom prst="rect">
              <a:avLst/>
            </a:prstGeom>
          </p:spPr>
          <p:txBody>
            <a:bodyPr lIns="50800" tIns="50800" rIns="50800" bIns="50800" rtlCol="0" anchor="ctr"/>
            <a:lstStyle/>
            <a:p>
              <a:pPr marL="0" lvl="0" indent="0" algn="ctr">
                <a:lnSpc>
                  <a:spcPts val="1403"/>
                </a:lnSpc>
                <a:spcBef>
                  <a:spcPct val="0"/>
                </a:spcBef>
              </a:pPr>
              <a:endParaRPr/>
            </a:p>
          </p:txBody>
        </p:sp>
      </p:grpSp>
      <p:grpSp>
        <p:nvGrpSpPr>
          <p:cNvPr id="9" name="Group 9"/>
          <p:cNvGrpSpPr/>
          <p:nvPr/>
        </p:nvGrpSpPr>
        <p:grpSpPr>
          <a:xfrm>
            <a:off x="5776471" y="5032463"/>
            <a:ext cx="2571750" cy="826222"/>
            <a:chOff x="0" y="0"/>
            <a:chExt cx="3429000" cy="1101629"/>
          </a:xfrm>
        </p:grpSpPr>
        <p:sp>
          <p:nvSpPr>
            <p:cNvPr id="10" name="TextBox 10"/>
            <p:cNvSpPr txBox="1"/>
            <p:nvPr/>
          </p:nvSpPr>
          <p:spPr>
            <a:xfrm>
              <a:off x="0" y="705389"/>
              <a:ext cx="3429000" cy="396240"/>
            </a:xfrm>
            <a:prstGeom prst="rect">
              <a:avLst/>
            </a:prstGeom>
          </p:spPr>
          <p:txBody>
            <a:bodyPr lIns="0" tIns="0" rIns="0" bIns="0" rtlCol="0" anchor="t">
              <a:spAutoFit/>
            </a:bodyPr>
            <a:lstStyle/>
            <a:p>
              <a:pPr marL="0" lvl="0" indent="0" algn="ctr">
                <a:lnSpc>
                  <a:spcPts val="2520"/>
                </a:lnSpc>
                <a:spcBef>
                  <a:spcPct val="0"/>
                </a:spcBef>
              </a:pPr>
              <a:endParaRPr/>
            </a:p>
          </p:txBody>
        </p:sp>
        <p:sp>
          <p:nvSpPr>
            <p:cNvPr id="11" name="TextBox 11"/>
            <p:cNvSpPr txBox="1"/>
            <p:nvPr/>
          </p:nvSpPr>
          <p:spPr>
            <a:xfrm>
              <a:off x="0" y="-57150"/>
              <a:ext cx="3429000" cy="534670"/>
            </a:xfrm>
            <a:prstGeom prst="rect">
              <a:avLst/>
            </a:prstGeom>
          </p:spPr>
          <p:txBody>
            <a:bodyPr lIns="0" tIns="0" rIns="0" bIns="0" rtlCol="0" anchor="t">
              <a:spAutoFit/>
            </a:bodyPr>
            <a:lstStyle/>
            <a:p>
              <a:pPr marL="0" lvl="0" indent="0" algn="ctr">
                <a:lnSpc>
                  <a:spcPts val="3359"/>
                </a:lnSpc>
                <a:spcBef>
                  <a:spcPct val="0"/>
                </a:spcBef>
              </a:pPr>
              <a:endParaRPr/>
            </a:p>
          </p:txBody>
        </p:sp>
      </p:grpSp>
      <p:sp>
        <p:nvSpPr>
          <p:cNvPr id="13" name="CuadroTexto 12">
            <a:extLst>
              <a:ext uri="{FF2B5EF4-FFF2-40B4-BE49-F238E27FC236}">
                <a16:creationId xmlns:a16="http://schemas.microsoft.com/office/drawing/2014/main" id="{5A14768C-B948-E4AB-B401-F928A010882A}"/>
              </a:ext>
            </a:extLst>
          </p:cNvPr>
          <p:cNvSpPr txBox="1"/>
          <p:nvPr/>
        </p:nvSpPr>
        <p:spPr>
          <a:xfrm>
            <a:off x="4707070" y="1153426"/>
            <a:ext cx="9393382" cy="493212"/>
          </a:xfrm>
          <a:prstGeom prst="rect">
            <a:avLst/>
          </a:prstGeom>
          <a:noFill/>
        </p:spPr>
        <p:txBody>
          <a:bodyPr wrap="square">
            <a:spAutoFit/>
          </a:bodyPr>
          <a:lstStyle/>
          <a:p>
            <a:pPr algn="ctr">
              <a:lnSpc>
                <a:spcPts val="3359"/>
              </a:lnSpc>
            </a:pPr>
            <a:r>
              <a:rPr lang="en-US" sz="2400" dirty="0">
                <a:solidFill>
                  <a:srgbClr val="2676A4"/>
                </a:solidFill>
                <a:latin typeface="Quicksand Bold"/>
              </a:rPr>
              <a:t> 1.Estimación del </a:t>
            </a:r>
            <a:r>
              <a:rPr lang="en-US" sz="2400" dirty="0" err="1">
                <a:solidFill>
                  <a:srgbClr val="2676A4"/>
                </a:solidFill>
                <a:latin typeface="Quicksand Bold"/>
              </a:rPr>
              <a:t>clima</a:t>
            </a:r>
            <a:r>
              <a:rPr lang="en-US" sz="2400" dirty="0">
                <a:solidFill>
                  <a:srgbClr val="2676A4"/>
                </a:solidFill>
                <a:latin typeface="Quicksand Bold"/>
              </a:rPr>
              <a:t> </a:t>
            </a:r>
            <a:r>
              <a:rPr lang="en-US" sz="2400" dirty="0" err="1">
                <a:solidFill>
                  <a:srgbClr val="2676A4"/>
                </a:solidFill>
                <a:latin typeface="Quicksand Bold"/>
              </a:rPr>
              <a:t>inicial</a:t>
            </a:r>
            <a:r>
              <a:rPr lang="en-US" sz="2400" dirty="0">
                <a:solidFill>
                  <a:srgbClr val="2676A4"/>
                </a:solidFill>
                <a:latin typeface="Quicksand Bold"/>
              </a:rPr>
              <a:t>:</a:t>
            </a:r>
          </a:p>
        </p:txBody>
      </p:sp>
      <p:sp>
        <p:nvSpPr>
          <p:cNvPr id="15" name="CuadroTexto 14">
            <a:extLst>
              <a:ext uri="{FF2B5EF4-FFF2-40B4-BE49-F238E27FC236}">
                <a16:creationId xmlns:a16="http://schemas.microsoft.com/office/drawing/2014/main" id="{A0F25B1C-DD65-F17D-B32A-ACA42E557AB6}"/>
              </a:ext>
            </a:extLst>
          </p:cNvPr>
          <p:cNvSpPr txBox="1"/>
          <p:nvPr/>
        </p:nvSpPr>
        <p:spPr>
          <a:xfrm>
            <a:off x="4447309" y="2193122"/>
            <a:ext cx="9393382" cy="1481175"/>
          </a:xfrm>
          <a:prstGeom prst="rect">
            <a:avLst/>
          </a:prstGeom>
          <a:noFill/>
        </p:spPr>
        <p:txBody>
          <a:bodyPr wrap="square">
            <a:spAutoFit/>
          </a:bodyPr>
          <a:lstStyle/>
          <a:p>
            <a:pPr algn="just">
              <a:lnSpc>
                <a:spcPct val="115000"/>
              </a:lnSpc>
              <a:spcAft>
                <a:spcPts val="1000"/>
              </a:spcAft>
            </a:pPr>
            <a:r>
              <a:rPr lang="es-MX" sz="2000" dirty="0">
                <a:solidFill>
                  <a:srgbClr val="0070C0"/>
                </a:solidFill>
                <a:effectLst/>
                <a:latin typeface="Quicksand Bold" panose="020B0604020202020204" charset="0"/>
                <a:ea typeface="Meiryo" panose="020B0604030504040204" pitchFamily="34" charset="-128"/>
                <a:cs typeface="Arial" panose="020B0604020202020204" pitchFamily="34" charset="0"/>
              </a:rPr>
              <a:t>Los resultados muestran la probabilidad estimada de cada estado climático después del estado inicial proporcionado. Por ejemplo, para el clima soleado (estado 0), se mostrarán las probabilidades estimadas de pasar a los diferentes estados climáticos.</a:t>
            </a:r>
            <a:endParaRPr lang="es-MX" dirty="0">
              <a:solidFill>
                <a:srgbClr val="0070C0"/>
              </a:solidFill>
              <a:effectLst/>
              <a:latin typeface="Quicksand Bold" panose="020B0604020202020204" charset="0"/>
              <a:ea typeface="Meiryo" panose="020B0604030504040204" pitchFamily="34" charset="-128"/>
              <a:cs typeface="Arial" panose="020B0604020202020204" pitchFamily="34" charset="0"/>
            </a:endParaRPr>
          </a:p>
        </p:txBody>
      </p:sp>
      <p:pic>
        <p:nvPicPr>
          <p:cNvPr id="16" name="Imagen 15">
            <a:extLst>
              <a:ext uri="{FF2B5EF4-FFF2-40B4-BE49-F238E27FC236}">
                <a16:creationId xmlns:a16="http://schemas.microsoft.com/office/drawing/2014/main" id="{25978AFC-0924-ECC9-D37C-EB095975718A}"/>
              </a:ext>
            </a:extLst>
          </p:cNvPr>
          <p:cNvPicPr>
            <a:picLocks noChangeAspect="1"/>
          </p:cNvPicPr>
          <p:nvPr/>
        </p:nvPicPr>
        <p:blipFill>
          <a:blip r:embed="rId8"/>
          <a:stretch>
            <a:fillRect/>
          </a:stretch>
        </p:blipFill>
        <p:spPr>
          <a:xfrm>
            <a:off x="4939120" y="4706707"/>
            <a:ext cx="2974864" cy="2740886"/>
          </a:xfrm>
          <a:prstGeom prst="rect">
            <a:avLst/>
          </a:prstGeom>
        </p:spPr>
      </p:pic>
      <p:pic>
        <p:nvPicPr>
          <p:cNvPr id="17" name="Imagen 16">
            <a:extLst>
              <a:ext uri="{FF2B5EF4-FFF2-40B4-BE49-F238E27FC236}">
                <a16:creationId xmlns:a16="http://schemas.microsoft.com/office/drawing/2014/main" id="{7D424898-67CE-0A22-4B0B-717F3D547570}"/>
              </a:ext>
            </a:extLst>
          </p:cNvPr>
          <p:cNvPicPr>
            <a:picLocks noChangeAspect="1"/>
          </p:cNvPicPr>
          <p:nvPr/>
        </p:nvPicPr>
        <p:blipFill>
          <a:blip r:embed="rId9"/>
          <a:stretch>
            <a:fillRect/>
          </a:stretch>
        </p:blipFill>
        <p:spPr>
          <a:xfrm>
            <a:off x="12436321" y="4767265"/>
            <a:ext cx="2866499" cy="2304440"/>
          </a:xfrm>
          <a:prstGeom prst="rect">
            <a:avLst/>
          </a:prstGeom>
        </p:spPr>
      </p:pic>
      <p:pic>
        <p:nvPicPr>
          <p:cNvPr id="19" name="Imagen 18">
            <a:extLst>
              <a:ext uri="{FF2B5EF4-FFF2-40B4-BE49-F238E27FC236}">
                <a16:creationId xmlns:a16="http://schemas.microsoft.com/office/drawing/2014/main" id="{5390C11C-37E0-A5E7-3795-DB5420572D35}"/>
              </a:ext>
            </a:extLst>
          </p:cNvPr>
          <p:cNvPicPr>
            <a:picLocks noChangeAspect="1"/>
          </p:cNvPicPr>
          <p:nvPr/>
        </p:nvPicPr>
        <p:blipFill>
          <a:blip r:embed="rId10"/>
          <a:stretch>
            <a:fillRect/>
          </a:stretch>
        </p:blipFill>
        <p:spPr>
          <a:xfrm>
            <a:off x="8162147" y="4965355"/>
            <a:ext cx="2979779" cy="2271713"/>
          </a:xfrm>
          <a:prstGeom prst="rect">
            <a:avLst/>
          </a:prstGeom>
        </p:spPr>
      </p:pic>
    </p:spTree>
    <p:extLst>
      <p:ext uri="{BB962C8B-B14F-4D97-AF65-F5344CB8AC3E}">
        <p14:creationId xmlns:p14="http://schemas.microsoft.com/office/powerpoint/2010/main" val="580957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279488"/>
            <a:ext cx="5077512" cy="3230382"/>
            <a:chOff x="0" y="0"/>
            <a:chExt cx="1337287" cy="850800"/>
          </a:xfrm>
        </p:grpSpPr>
        <p:sp>
          <p:nvSpPr>
            <p:cNvPr id="3" name="Freeform 3"/>
            <p:cNvSpPr/>
            <p:nvPr/>
          </p:nvSpPr>
          <p:spPr>
            <a:xfrm>
              <a:off x="0" y="0"/>
              <a:ext cx="1337287" cy="850800"/>
            </a:xfrm>
            <a:custGeom>
              <a:avLst/>
              <a:gdLst/>
              <a:ahLst/>
              <a:cxnLst/>
              <a:rect l="l" t="t" r="r" b="b"/>
              <a:pathLst>
                <a:path w="1337287" h="850800">
                  <a:moveTo>
                    <a:pt x="53366" y="0"/>
                  </a:moveTo>
                  <a:lnTo>
                    <a:pt x="1283921" y="0"/>
                  </a:lnTo>
                  <a:cubicBezTo>
                    <a:pt x="1298074" y="0"/>
                    <a:pt x="1311648" y="5622"/>
                    <a:pt x="1321656" y="15631"/>
                  </a:cubicBezTo>
                  <a:cubicBezTo>
                    <a:pt x="1331664" y="25639"/>
                    <a:pt x="1337287" y="39213"/>
                    <a:pt x="1337287" y="53366"/>
                  </a:cubicBezTo>
                  <a:lnTo>
                    <a:pt x="1337287" y="797434"/>
                  </a:lnTo>
                  <a:cubicBezTo>
                    <a:pt x="1337287" y="811588"/>
                    <a:pt x="1331664" y="825162"/>
                    <a:pt x="1321656" y="835170"/>
                  </a:cubicBezTo>
                  <a:cubicBezTo>
                    <a:pt x="1311648" y="845178"/>
                    <a:pt x="1298074" y="850800"/>
                    <a:pt x="1283921" y="850800"/>
                  </a:cubicBezTo>
                  <a:lnTo>
                    <a:pt x="53366" y="850800"/>
                  </a:lnTo>
                  <a:cubicBezTo>
                    <a:pt x="39213" y="850800"/>
                    <a:pt x="25639" y="845178"/>
                    <a:pt x="15631" y="835170"/>
                  </a:cubicBezTo>
                  <a:cubicBezTo>
                    <a:pt x="5622" y="825162"/>
                    <a:pt x="0" y="811588"/>
                    <a:pt x="0" y="797434"/>
                  </a:cubicBezTo>
                  <a:lnTo>
                    <a:pt x="0" y="53366"/>
                  </a:lnTo>
                  <a:cubicBezTo>
                    <a:pt x="0" y="39213"/>
                    <a:pt x="5622" y="25639"/>
                    <a:pt x="15631" y="15631"/>
                  </a:cubicBezTo>
                  <a:cubicBezTo>
                    <a:pt x="25639" y="5622"/>
                    <a:pt x="39213" y="0"/>
                    <a:pt x="53366" y="0"/>
                  </a:cubicBezTo>
                  <a:close/>
                </a:path>
              </a:pathLst>
            </a:custGeom>
            <a:solidFill>
              <a:srgbClr val="FFFFFF"/>
            </a:solidFill>
            <a:ln w="57150" cap="rnd">
              <a:solidFill>
                <a:srgbClr val="CDEEFF"/>
              </a:solidFill>
              <a:prstDash val="solid"/>
              <a:round/>
            </a:ln>
          </p:spPr>
        </p:sp>
        <p:sp>
          <p:nvSpPr>
            <p:cNvPr id="4" name="TextBox 4"/>
            <p:cNvSpPr txBox="1"/>
            <p:nvPr/>
          </p:nvSpPr>
          <p:spPr>
            <a:xfrm>
              <a:off x="0" y="-28575"/>
              <a:ext cx="1337287" cy="879375"/>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5" name="Freeform 5"/>
          <p:cNvSpPr/>
          <p:nvPr/>
        </p:nvSpPr>
        <p:spPr>
          <a:xfrm>
            <a:off x="-1239169" y="8450127"/>
            <a:ext cx="4106545" cy="2771918"/>
          </a:xfrm>
          <a:custGeom>
            <a:avLst/>
            <a:gdLst/>
            <a:ahLst/>
            <a:cxnLst/>
            <a:rect l="l" t="t" r="r" b="b"/>
            <a:pathLst>
              <a:path w="4106545" h="2771918">
                <a:moveTo>
                  <a:pt x="0" y="0"/>
                </a:moveTo>
                <a:lnTo>
                  <a:pt x="4106544" y="0"/>
                </a:lnTo>
                <a:lnTo>
                  <a:pt x="4106544" y="2771918"/>
                </a:lnTo>
                <a:lnTo>
                  <a:pt x="0" y="277191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28700" y="5904984"/>
            <a:ext cx="5077512" cy="3230382"/>
            <a:chOff x="0" y="0"/>
            <a:chExt cx="1337287" cy="850800"/>
          </a:xfrm>
        </p:grpSpPr>
        <p:sp>
          <p:nvSpPr>
            <p:cNvPr id="7" name="Freeform 7"/>
            <p:cNvSpPr/>
            <p:nvPr/>
          </p:nvSpPr>
          <p:spPr>
            <a:xfrm>
              <a:off x="0" y="0"/>
              <a:ext cx="1337287" cy="850800"/>
            </a:xfrm>
            <a:custGeom>
              <a:avLst/>
              <a:gdLst/>
              <a:ahLst/>
              <a:cxnLst/>
              <a:rect l="l" t="t" r="r" b="b"/>
              <a:pathLst>
                <a:path w="1337287" h="850800">
                  <a:moveTo>
                    <a:pt x="53366" y="0"/>
                  </a:moveTo>
                  <a:lnTo>
                    <a:pt x="1283921" y="0"/>
                  </a:lnTo>
                  <a:cubicBezTo>
                    <a:pt x="1298074" y="0"/>
                    <a:pt x="1311648" y="5622"/>
                    <a:pt x="1321656" y="15631"/>
                  </a:cubicBezTo>
                  <a:cubicBezTo>
                    <a:pt x="1331664" y="25639"/>
                    <a:pt x="1337287" y="39213"/>
                    <a:pt x="1337287" y="53366"/>
                  </a:cubicBezTo>
                  <a:lnTo>
                    <a:pt x="1337287" y="797434"/>
                  </a:lnTo>
                  <a:cubicBezTo>
                    <a:pt x="1337287" y="811588"/>
                    <a:pt x="1331664" y="825162"/>
                    <a:pt x="1321656" y="835170"/>
                  </a:cubicBezTo>
                  <a:cubicBezTo>
                    <a:pt x="1311648" y="845178"/>
                    <a:pt x="1298074" y="850800"/>
                    <a:pt x="1283921" y="850800"/>
                  </a:cubicBezTo>
                  <a:lnTo>
                    <a:pt x="53366" y="850800"/>
                  </a:lnTo>
                  <a:cubicBezTo>
                    <a:pt x="39213" y="850800"/>
                    <a:pt x="25639" y="845178"/>
                    <a:pt x="15631" y="835170"/>
                  </a:cubicBezTo>
                  <a:cubicBezTo>
                    <a:pt x="5622" y="825162"/>
                    <a:pt x="0" y="811588"/>
                    <a:pt x="0" y="797434"/>
                  </a:cubicBezTo>
                  <a:lnTo>
                    <a:pt x="0" y="53366"/>
                  </a:lnTo>
                  <a:cubicBezTo>
                    <a:pt x="0" y="39213"/>
                    <a:pt x="5622" y="25639"/>
                    <a:pt x="15631" y="15631"/>
                  </a:cubicBezTo>
                  <a:cubicBezTo>
                    <a:pt x="25639" y="5622"/>
                    <a:pt x="39213" y="0"/>
                    <a:pt x="53366" y="0"/>
                  </a:cubicBezTo>
                  <a:close/>
                </a:path>
              </a:pathLst>
            </a:custGeom>
            <a:solidFill>
              <a:srgbClr val="FFFFFF"/>
            </a:solidFill>
            <a:ln w="57150" cap="rnd">
              <a:solidFill>
                <a:srgbClr val="CDEEFF"/>
              </a:solidFill>
              <a:prstDash val="solid"/>
              <a:round/>
            </a:ln>
          </p:spPr>
        </p:sp>
        <p:sp>
          <p:nvSpPr>
            <p:cNvPr id="8" name="TextBox 8"/>
            <p:cNvSpPr txBox="1"/>
            <p:nvPr/>
          </p:nvSpPr>
          <p:spPr>
            <a:xfrm>
              <a:off x="0" y="-28575"/>
              <a:ext cx="1337287" cy="879375"/>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9" name="Freeform 9"/>
          <p:cNvSpPr/>
          <p:nvPr/>
        </p:nvSpPr>
        <p:spPr>
          <a:xfrm>
            <a:off x="6311285" y="316638"/>
            <a:ext cx="3544687" cy="3544687"/>
          </a:xfrm>
          <a:custGeom>
            <a:avLst/>
            <a:gdLst/>
            <a:ahLst/>
            <a:cxnLst/>
            <a:rect l="l" t="t" r="r" b="b"/>
            <a:pathLst>
              <a:path w="3544687" h="3544687">
                <a:moveTo>
                  <a:pt x="0" y="0"/>
                </a:moveTo>
                <a:lnTo>
                  <a:pt x="3544687" y="0"/>
                </a:lnTo>
                <a:lnTo>
                  <a:pt x="3544687" y="3544687"/>
                </a:lnTo>
                <a:lnTo>
                  <a:pt x="0" y="3544687"/>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6493929" y="2279488"/>
            <a:ext cx="5077512" cy="3230382"/>
            <a:chOff x="0" y="0"/>
            <a:chExt cx="1337287" cy="850800"/>
          </a:xfrm>
        </p:grpSpPr>
        <p:sp>
          <p:nvSpPr>
            <p:cNvPr id="11" name="Freeform 11"/>
            <p:cNvSpPr/>
            <p:nvPr/>
          </p:nvSpPr>
          <p:spPr>
            <a:xfrm>
              <a:off x="0" y="0"/>
              <a:ext cx="1337287" cy="850800"/>
            </a:xfrm>
            <a:custGeom>
              <a:avLst/>
              <a:gdLst/>
              <a:ahLst/>
              <a:cxnLst/>
              <a:rect l="l" t="t" r="r" b="b"/>
              <a:pathLst>
                <a:path w="1337287" h="850800">
                  <a:moveTo>
                    <a:pt x="53366" y="0"/>
                  </a:moveTo>
                  <a:lnTo>
                    <a:pt x="1283921" y="0"/>
                  </a:lnTo>
                  <a:cubicBezTo>
                    <a:pt x="1298074" y="0"/>
                    <a:pt x="1311648" y="5622"/>
                    <a:pt x="1321656" y="15631"/>
                  </a:cubicBezTo>
                  <a:cubicBezTo>
                    <a:pt x="1331664" y="25639"/>
                    <a:pt x="1337287" y="39213"/>
                    <a:pt x="1337287" y="53366"/>
                  </a:cubicBezTo>
                  <a:lnTo>
                    <a:pt x="1337287" y="797434"/>
                  </a:lnTo>
                  <a:cubicBezTo>
                    <a:pt x="1337287" y="811588"/>
                    <a:pt x="1331664" y="825162"/>
                    <a:pt x="1321656" y="835170"/>
                  </a:cubicBezTo>
                  <a:cubicBezTo>
                    <a:pt x="1311648" y="845178"/>
                    <a:pt x="1298074" y="850800"/>
                    <a:pt x="1283921" y="850800"/>
                  </a:cubicBezTo>
                  <a:lnTo>
                    <a:pt x="53366" y="850800"/>
                  </a:lnTo>
                  <a:cubicBezTo>
                    <a:pt x="39213" y="850800"/>
                    <a:pt x="25639" y="845178"/>
                    <a:pt x="15631" y="835170"/>
                  </a:cubicBezTo>
                  <a:cubicBezTo>
                    <a:pt x="5622" y="825162"/>
                    <a:pt x="0" y="811588"/>
                    <a:pt x="0" y="797434"/>
                  </a:cubicBezTo>
                  <a:lnTo>
                    <a:pt x="0" y="53366"/>
                  </a:lnTo>
                  <a:cubicBezTo>
                    <a:pt x="0" y="39213"/>
                    <a:pt x="5622" y="25639"/>
                    <a:pt x="15631" y="15631"/>
                  </a:cubicBezTo>
                  <a:cubicBezTo>
                    <a:pt x="25639" y="5622"/>
                    <a:pt x="39213" y="0"/>
                    <a:pt x="53366" y="0"/>
                  </a:cubicBezTo>
                  <a:close/>
                </a:path>
              </a:pathLst>
            </a:custGeom>
            <a:solidFill>
              <a:srgbClr val="FFFFFF"/>
            </a:solidFill>
            <a:ln w="57150" cap="rnd">
              <a:solidFill>
                <a:srgbClr val="CDEEFF"/>
              </a:solidFill>
              <a:prstDash val="solid"/>
              <a:round/>
            </a:ln>
          </p:spPr>
        </p:sp>
        <p:sp>
          <p:nvSpPr>
            <p:cNvPr id="12" name="TextBox 12"/>
            <p:cNvSpPr txBox="1"/>
            <p:nvPr/>
          </p:nvSpPr>
          <p:spPr>
            <a:xfrm>
              <a:off x="0" y="-28575"/>
              <a:ext cx="1337287" cy="879375"/>
            </a:xfrm>
            <a:prstGeom prst="rect">
              <a:avLst/>
            </a:prstGeom>
          </p:spPr>
          <p:txBody>
            <a:bodyPr lIns="50800" tIns="50800" rIns="50800" bIns="50800" rtlCol="0" anchor="ctr"/>
            <a:lstStyle/>
            <a:p>
              <a:pPr marL="0" lvl="0" indent="0" algn="ctr">
                <a:lnSpc>
                  <a:spcPts val="1403"/>
                </a:lnSpc>
                <a:spcBef>
                  <a:spcPct val="0"/>
                </a:spcBef>
              </a:pPr>
              <a:endParaRPr/>
            </a:p>
          </p:txBody>
        </p:sp>
      </p:grpSp>
      <p:grpSp>
        <p:nvGrpSpPr>
          <p:cNvPr id="13" name="Group 13"/>
          <p:cNvGrpSpPr/>
          <p:nvPr/>
        </p:nvGrpSpPr>
        <p:grpSpPr>
          <a:xfrm>
            <a:off x="6493929" y="5904984"/>
            <a:ext cx="5077512" cy="3230382"/>
            <a:chOff x="0" y="0"/>
            <a:chExt cx="1337287" cy="850800"/>
          </a:xfrm>
        </p:grpSpPr>
        <p:sp>
          <p:nvSpPr>
            <p:cNvPr id="14" name="Freeform 14"/>
            <p:cNvSpPr/>
            <p:nvPr/>
          </p:nvSpPr>
          <p:spPr>
            <a:xfrm>
              <a:off x="0" y="0"/>
              <a:ext cx="1337287" cy="850800"/>
            </a:xfrm>
            <a:custGeom>
              <a:avLst/>
              <a:gdLst/>
              <a:ahLst/>
              <a:cxnLst/>
              <a:rect l="l" t="t" r="r" b="b"/>
              <a:pathLst>
                <a:path w="1337287" h="850800">
                  <a:moveTo>
                    <a:pt x="53366" y="0"/>
                  </a:moveTo>
                  <a:lnTo>
                    <a:pt x="1283921" y="0"/>
                  </a:lnTo>
                  <a:cubicBezTo>
                    <a:pt x="1298074" y="0"/>
                    <a:pt x="1311648" y="5622"/>
                    <a:pt x="1321656" y="15631"/>
                  </a:cubicBezTo>
                  <a:cubicBezTo>
                    <a:pt x="1331664" y="25639"/>
                    <a:pt x="1337287" y="39213"/>
                    <a:pt x="1337287" y="53366"/>
                  </a:cubicBezTo>
                  <a:lnTo>
                    <a:pt x="1337287" y="797434"/>
                  </a:lnTo>
                  <a:cubicBezTo>
                    <a:pt x="1337287" y="811588"/>
                    <a:pt x="1331664" y="825162"/>
                    <a:pt x="1321656" y="835170"/>
                  </a:cubicBezTo>
                  <a:cubicBezTo>
                    <a:pt x="1311648" y="845178"/>
                    <a:pt x="1298074" y="850800"/>
                    <a:pt x="1283921" y="850800"/>
                  </a:cubicBezTo>
                  <a:lnTo>
                    <a:pt x="53366" y="850800"/>
                  </a:lnTo>
                  <a:cubicBezTo>
                    <a:pt x="39213" y="850800"/>
                    <a:pt x="25639" y="845178"/>
                    <a:pt x="15631" y="835170"/>
                  </a:cubicBezTo>
                  <a:cubicBezTo>
                    <a:pt x="5622" y="825162"/>
                    <a:pt x="0" y="811588"/>
                    <a:pt x="0" y="797434"/>
                  </a:cubicBezTo>
                  <a:lnTo>
                    <a:pt x="0" y="53366"/>
                  </a:lnTo>
                  <a:cubicBezTo>
                    <a:pt x="0" y="39213"/>
                    <a:pt x="5622" y="25639"/>
                    <a:pt x="15631" y="15631"/>
                  </a:cubicBezTo>
                  <a:cubicBezTo>
                    <a:pt x="25639" y="5622"/>
                    <a:pt x="39213" y="0"/>
                    <a:pt x="53366" y="0"/>
                  </a:cubicBezTo>
                  <a:close/>
                </a:path>
              </a:pathLst>
            </a:custGeom>
            <a:solidFill>
              <a:srgbClr val="FFFFFF"/>
            </a:solidFill>
            <a:ln w="57150" cap="rnd">
              <a:solidFill>
                <a:srgbClr val="CDEEFF"/>
              </a:solidFill>
              <a:prstDash val="solid"/>
              <a:round/>
            </a:ln>
          </p:spPr>
        </p:sp>
        <p:sp>
          <p:nvSpPr>
            <p:cNvPr id="15" name="TextBox 15"/>
            <p:cNvSpPr txBox="1"/>
            <p:nvPr/>
          </p:nvSpPr>
          <p:spPr>
            <a:xfrm>
              <a:off x="0" y="-28575"/>
              <a:ext cx="1337287" cy="879375"/>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16" name="Freeform 16"/>
          <p:cNvSpPr/>
          <p:nvPr/>
        </p:nvSpPr>
        <p:spPr>
          <a:xfrm>
            <a:off x="14500721" y="0"/>
            <a:ext cx="4323049" cy="4323049"/>
          </a:xfrm>
          <a:custGeom>
            <a:avLst/>
            <a:gdLst/>
            <a:ahLst/>
            <a:cxnLst/>
            <a:rect l="l" t="t" r="r" b="b"/>
            <a:pathLst>
              <a:path w="4323049" h="4323049">
                <a:moveTo>
                  <a:pt x="0" y="0"/>
                </a:moveTo>
                <a:lnTo>
                  <a:pt x="4323050" y="0"/>
                </a:lnTo>
                <a:lnTo>
                  <a:pt x="4323050" y="4323049"/>
                </a:lnTo>
                <a:lnTo>
                  <a:pt x="0" y="4323049"/>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grpSp>
        <p:nvGrpSpPr>
          <p:cNvPr id="17" name="Group 17"/>
          <p:cNvGrpSpPr/>
          <p:nvPr/>
        </p:nvGrpSpPr>
        <p:grpSpPr>
          <a:xfrm>
            <a:off x="11961966" y="2279488"/>
            <a:ext cx="5077512" cy="3230382"/>
            <a:chOff x="0" y="0"/>
            <a:chExt cx="1337287" cy="850800"/>
          </a:xfrm>
        </p:grpSpPr>
        <p:sp>
          <p:nvSpPr>
            <p:cNvPr id="18" name="Freeform 18"/>
            <p:cNvSpPr/>
            <p:nvPr/>
          </p:nvSpPr>
          <p:spPr>
            <a:xfrm>
              <a:off x="0" y="0"/>
              <a:ext cx="1337287" cy="850800"/>
            </a:xfrm>
            <a:custGeom>
              <a:avLst/>
              <a:gdLst/>
              <a:ahLst/>
              <a:cxnLst/>
              <a:rect l="l" t="t" r="r" b="b"/>
              <a:pathLst>
                <a:path w="1337287" h="850800">
                  <a:moveTo>
                    <a:pt x="53366" y="0"/>
                  </a:moveTo>
                  <a:lnTo>
                    <a:pt x="1283921" y="0"/>
                  </a:lnTo>
                  <a:cubicBezTo>
                    <a:pt x="1298074" y="0"/>
                    <a:pt x="1311648" y="5622"/>
                    <a:pt x="1321656" y="15631"/>
                  </a:cubicBezTo>
                  <a:cubicBezTo>
                    <a:pt x="1331664" y="25639"/>
                    <a:pt x="1337287" y="39213"/>
                    <a:pt x="1337287" y="53366"/>
                  </a:cubicBezTo>
                  <a:lnTo>
                    <a:pt x="1337287" y="797434"/>
                  </a:lnTo>
                  <a:cubicBezTo>
                    <a:pt x="1337287" y="811588"/>
                    <a:pt x="1331664" y="825162"/>
                    <a:pt x="1321656" y="835170"/>
                  </a:cubicBezTo>
                  <a:cubicBezTo>
                    <a:pt x="1311648" y="845178"/>
                    <a:pt x="1298074" y="850800"/>
                    <a:pt x="1283921" y="850800"/>
                  </a:cubicBezTo>
                  <a:lnTo>
                    <a:pt x="53366" y="850800"/>
                  </a:lnTo>
                  <a:cubicBezTo>
                    <a:pt x="39213" y="850800"/>
                    <a:pt x="25639" y="845178"/>
                    <a:pt x="15631" y="835170"/>
                  </a:cubicBezTo>
                  <a:cubicBezTo>
                    <a:pt x="5622" y="825162"/>
                    <a:pt x="0" y="811588"/>
                    <a:pt x="0" y="797434"/>
                  </a:cubicBezTo>
                  <a:lnTo>
                    <a:pt x="0" y="53366"/>
                  </a:lnTo>
                  <a:cubicBezTo>
                    <a:pt x="0" y="39213"/>
                    <a:pt x="5622" y="25639"/>
                    <a:pt x="15631" y="15631"/>
                  </a:cubicBezTo>
                  <a:cubicBezTo>
                    <a:pt x="25639" y="5622"/>
                    <a:pt x="39213" y="0"/>
                    <a:pt x="53366" y="0"/>
                  </a:cubicBezTo>
                  <a:close/>
                </a:path>
              </a:pathLst>
            </a:custGeom>
            <a:solidFill>
              <a:srgbClr val="FFFFFF"/>
            </a:solidFill>
            <a:ln w="57150" cap="rnd">
              <a:solidFill>
                <a:srgbClr val="CDEEFF"/>
              </a:solidFill>
              <a:prstDash val="solid"/>
              <a:round/>
            </a:ln>
          </p:spPr>
        </p:sp>
        <p:sp>
          <p:nvSpPr>
            <p:cNvPr id="19" name="TextBox 19"/>
            <p:cNvSpPr txBox="1"/>
            <p:nvPr/>
          </p:nvSpPr>
          <p:spPr>
            <a:xfrm>
              <a:off x="0" y="-28575"/>
              <a:ext cx="1337287" cy="879375"/>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20" name="Freeform 20"/>
          <p:cNvSpPr/>
          <p:nvPr/>
        </p:nvSpPr>
        <p:spPr>
          <a:xfrm>
            <a:off x="14822192" y="7099712"/>
            <a:ext cx="4434570" cy="3702866"/>
          </a:xfrm>
          <a:custGeom>
            <a:avLst/>
            <a:gdLst/>
            <a:ahLst/>
            <a:cxnLst/>
            <a:rect l="l" t="t" r="r" b="b"/>
            <a:pathLst>
              <a:path w="4434570" h="3702866">
                <a:moveTo>
                  <a:pt x="0" y="0"/>
                </a:moveTo>
                <a:lnTo>
                  <a:pt x="4434570" y="0"/>
                </a:lnTo>
                <a:lnTo>
                  <a:pt x="4434570" y="3702866"/>
                </a:lnTo>
                <a:lnTo>
                  <a:pt x="0" y="3702866"/>
                </a:lnTo>
                <a:lnTo>
                  <a:pt x="0" y="0"/>
                </a:lnTo>
                <a:close/>
              </a:path>
            </a:pathLst>
          </a:custGeom>
          <a:blipFill>
            <a:blip r:embed="rId8">
              <a:alphaModFix amt="15000"/>
              <a:extLst>
                <a:ext uri="{96DAC541-7B7A-43D3-8B79-37D633B846F1}">
                  <asvg:svgBlip xmlns:asvg="http://schemas.microsoft.com/office/drawing/2016/SVG/main" r:embed="rId9"/>
                </a:ext>
              </a:extLst>
            </a:blip>
            <a:stretch>
              <a:fillRect/>
            </a:stretch>
          </a:blipFill>
        </p:spPr>
      </p:sp>
      <p:grpSp>
        <p:nvGrpSpPr>
          <p:cNvPr id="21" name="Group 21"/>
          <p:cNvGrpSpPr/>
          <p:nvPr/>
        </p:nvGrpSpPr>
        <p:grpSpPr>
          <a:xfrm>
            <a:off x="11961966" y="5904984"/>
            <a:ext cx="5077512" cy="3230382"/>
            <a:chOff x="0" y="0"/>
            <a:chExt cx="1337287" cy="850800"/>
          </a:xfrm>
        </p:grpSpPr>
        <p:sp>
          <p:nvSpPr>
            <p:cNvPr id="22" name="Freeform 22"/>
            <p:cNvSpPr/>
            <p:nvPr/>
          </p:nvSpPr>
          <p:spPr>
            <a:xfrm>
              <a:off x="0" y="0"/>
              <a:ext cx="1337287" cy="850800"/>
            </a:xfrm>
            <a:custGeom>
              <a:avLst/>
              <a:gdLst/>
              <a:ahLst/>
              <a:cxnLst/>
              <a:rect l="l" t="t" r="r" b="b"/>
              <a:pathLst>
                <a:path w="1337287" h="850800">
                  <a:moveTo>
                    <a:pt x="53366" y="0"/>
                  </a:moveTo>
                  <a:lnTo>
                    <a:pt x="1283921" y="0"/>
                  </a:lnTo>
                  <a:cubicBezTo>
                    <a:pt x="1298074" y="0"/>
                    <a:pt x="1311648" y="5622"/>
                    <a:pt x="1321656" y="15631"/>
                  </a:cubicBezTo>
                  <a:cubicBezTo>
                    <a:pt x="1331664" y="25639"/>
                    <a:pt x="1337287" y="39213"/>
                    <a:pt x="1337287" y="53366"/>
                  </a:cubicBezTo>
                  <a:lnTo>
                    <a:pt x="1337287" y="797434"/>
                  </a:lnTo>
                  <a:cubicBezTo>
                    <a:pt x="1337287" y="811588"/>
                    <a:pt x="1331664" y="825162"/>
                    <a:pt x="1321656" y="835170"/>
                  </a:cubicBezTo>
                  <a:cubicBezTo>
                    <a:pt x="1311648" y="845178"/>
                    <a:pt x="1298074" y="850800"/>
                    <a:pt x="1283921" y="850800"/>
                  </a:cubicBezTo>
                  <a:lnTo>
                    <a:pt x="53366" y="850800"/>
                  </a:lnTo>
                  <a:cubicBezTo>
                    <a:pt x="39213" y="850800"/>
                    <a:pt x="25639" y="845178"/>
                    <a:pt x="15631" y="835170"/>
                  </a:cubicBezTo>
                  <a:cubicBezTo>
                    <a:pt x="5622" y="825162"/>
                    <a:pt x="0" y="811588"/>
                    <a:pt x="0" y="797434"/>
                  </a:cubicBezTo>
                  <a:lnTo>
                    <a:pt x="0" y="53366"/>
                  </a:lnTo>
                  <a:cubicBezTo>
                    <a:pt x="0" y="39213"/>
                    <a:pt x="5622" y="25639"/>
                    <a:pt x="15631" y="15631"/>
                  </a:cubicBezTo>
                  <a:cubicBezTo>
                    <a:pt x="25639" y="5622"/>
                    <a:pt x="39213" y="0"/>
                    <a:pt x="53366" y="0"/>
                  </a:cubicBezTo>
                  <a:close/>
                </a:path>
              </a:pathLst>
            </a:custGeom>
            <a:solidFill>
              <a:srgbClr val="FFFFFF"/>
            </a:solidFill>
            <a:ln w="57150" cap="rnd">
              <a:solidFill>
                <a:srgbClr val="CDEEFF"/>
              </a:solidFill>
              <a:prstDash val="solid"/>
              <a:round/>
            </a:ln>
          </p:spPr>
        </p:sp>
        <p:sp>
          <p:nvSpPr>
            <p:cNvPr id="23" name="TextBox 23"/>
            <p:cNvSpPr txBox="1"/>
            <p:nvPr/>
          </p:nvSpPr>
          <p:spPr>
            <a:xfrm>
              <a:off x="0" y="-28575"/>
              <a:ext cx="1337287" cy="879375"/>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24" name="TextBox 24"/>
          <p:cNvSpPr txBox="1"/>
          <p:nvPr/>
        </p:nvSpPr>
        <p:spPr>
          <a:xfrm>
            <a:off x="1028700" y="923925"/>
            <a:ext cx="6162130" cy="863600"/>
          </a:xfrm>
          <a:prstGeom prst="rect">
            <a:avLst/>
          </a:prstGeom>
        </p:spPr>
        <p:txBody>
          <a:bodyPr lIns="0" tIns="0" rIns="0" bIns="0" rtlCol="0" anchor="t">
            <a:spAutoFit/>
          </a:bodyPr>
          <a:lstStyle/>
          <a:p>
            <a:pPr>
              <a:lnSpc>
                <a:spcPts val="7000"/>
              </a:lnSpc>
            </a:pPr>
            <a:r>
              <a:rPr lang="en-US" sz="5000">
                <a:solidFill>
                  <a:srgbClr val="2676A4"/>
                </a:solidFill>
                <a:latin typeface="Quicksand Bold"/>
              </a:rPr>
              <a:t>Metas:</a:t>
            </a:r>
          </a:p>
        </p:txBody>
      </p:sp>
      <p:sp>
        <p:nvSpPr>
          <p:cNvPr id="25" name="TextBox 25"/>
          <p:cNvSpPr txBox="1"/>
          <p:nvPr/>
        </p:nvSpPr>
        <p:spPr>
          <a:xfrm>
            <a:off x="1343712" y="2655349"/>
            <a:ext cx="4524375" cy="530860"/>
          </a:xfrm>
          <a:prstGeom prst="rect">
            <a:avLst/>
          </a:prstGeom>
        </p:spPr>
        <p:txBody>
          <a:bodyPr lIns="0" tIns="0" rIns="0" bIns="0" rtlCol="0" anchor="t">
            <a:spAutoFit/>
          </a:bodyPr>
          <a:lstStyle/>
          <a:p>
            <a:pPr marL="0" lvl="1" indent="0" algn="l">
              <a:lnSpc>
                <a:spcPts val="3919"/>
              </a:lnSpc>
              <a:spcBef>
                <a:spcPct val="0"/>
              </a:spcBef>
            </a:pPr>
            <a:r>
              <a:rPr lang="en-US" sz="3999" u="none" strike="noStrike">
                <a:solidFill>
                  <a:srgbClr val="2676A4"/>
                </a:solidFill>
                <a:latin typeface="Quicksand Bold"/>
              </a:rPr>
              <a:t>1.</a:t>
            </a:r>
          </a:p>
        </p:txBody>
      </p:sp>
      <p:sp>
        <p:nvSpPr>
          <p:cNvPr id="26" name="TextBox 26"/>
          <p:cNvSpPr txBox="1"/>
          <p:nvPr/>
        </p:nvSpPr>
        <p:spPr>
          <a:xfrm>
            <a:off x="1343712" y="3508049"/>
            <a:ext cx="4524375" cy="1453090"/>
          </a:xfrm>
          <a:prstGeom prst="rect">
            <a:avLst/>
          </a:prstGeom>
        </p:spPr>
        <p:txBody>
          <a:bodyPr lIns="0" tIns="0" rIns="0" bIns="0" rtlCol="0" anchor="t">
            <a:spAutoFit/>
          </a:bodyPr>
          <a:lstStyle/>
          <a:p>
            <a:pPr>
              <a:lnSpc>
                <a:spcPts val="2868"/>
              </a:lnSpc>
            </a:pPr>
            <a:r>
              <a:rPr lang="en-US" sz="2050" dirty="0">
                <a:solidFill>
                  <a:srgbClr val="000000"/>
                </a:solidFill>
                <a:latin typeface="Quicksand Medium"/>
              </a:rPr>
              <a:t>·El </a:t>
            </a:r>
            <a:r>
              <a:rPr lang="en-US" sz="2050" dirty="0" err="1">
                <a:solidFill>
                  <a:srgbClr val="000000"/>
                </a:solidFill>
                <a:latin typeface="Quicksand Medium"/>
              </a:rPr>
              <a:t>código</a:t>
            </a:r>
            <a:r>
              <a:rPr lang="en-US" sz="2050" dirty="0">
                <a:solidFill>
                  <a:srgbClr val="000000"/>
                </a:solidFill>
                <a:latin typeface="Quicksand Medium"/>
              </a:rPr>
              <a:t> </a:t>
            </a:r>
            <a:r>
              <a:rPr lang="en-US" sz="2050" dirty="0" err="1">
                <a:solidFill>
                  <a:srgbClr val="000000"/>
                </a:solidFill>
                <a:latin typeface="Quicksand Medium"/>
              </a:rPr>
              <a:t>fuente</a:t>
            </a:r>
            <a:r>
              <a:rPr lang="en-US" sz="2050" dirty="0">
                <a:solidFill>
                  <a:srgbClr val="000000"/>
                </a:solidFill>
                <a:latin typeface="Quicksand Medium"/>
              </a:rPr>
              <a:t> </a:t>
            </a:r>
            <a:r>
              <a:rPr lang="en-US" sz="2050" dirty="0" err="1">
                <a:solidFill>
                  <a:srgbClr val="000000"/>
                </a:solidFill>
                <a:latin typeface="Quicksand Medium"/>
              </a:rPr>
              <a:t>debe</a:t>
            </a:r>
            <a:r>
              <a:rPr lang="en-US" sz="2050" dirty="0">
                <a:solidFill>
                  <a:srgbClr val="000000"/>
                </a:solidFill>
                <a:latin typeface="Quicksand Medium"/>
              </a:rPr>
              <a:t> </a:t>
            </a:r>
            <a:r>
              <a:rPr lang="en-US" sz="2050" dirty="0" err="1">
                <a:solidFill>
                  <a:srgbClr val="000000"/>
                </a:solidFill>
                <a:latin typeface="Quicksand Medium"/>
              </a:rPr>
              <a:t>crear</a:t>
            </a:r>
            <a:r>
              <a:rPr lang="en-US" sz="2050" dirty="0">
                <a:solidFill>
                  <a:srgbClr val="000000"/>
                </a:solidFill>
                <a:latin typeface="Quicksand Medium"/>
              </a:rPr>
              <a:t> </a:t>
            </a:r>
            <a:r>
              <a:rPr lang="en-US" sz="2050" dirty="0" err="1">
                <a:solidFill>
                  <a:srgbClr val="000000"/>
                </a:solidFill>
                <a:latin typeface="Quicksand Medium"/>
              </a:rPr>
              <a:t>conteos</a:t>
            </a:r>
            <a:r>
              <a:rPr lang="en-US" sz="2050" dirty="0">
                <a:solidFill>
                  <a:srgbClr val="000000"/>
                </a:solidFill>
                <a:latin typeface="Quicksand Medium"/>
              </a:rPr>
              <a:t> para </a:t>
            </a:r>
            <a:r>
              <a:rPr lang="en-US" sz="2050" dirty="0" err="1">
                <a:solidFill>
                  <a:srgbClr val="000000"/>
                </a:solidFill>
                <a:latin typeface="Quicksand Medium"/>
              </a:rPr>
              <a:t>los</a:t>
            </a:r>
            <a:r>
              <a:rPr lang="en-US" sz="2050" dirty="0">
                <a:solidFill>
                  <a:srgbClr val="000000"/>
                </a:solidFill>
                <a:latin typeface="Quicksand Medium"/>
              </a:rPr>
              <a:t> </a:t>
            </a:r>
            <a:r>
              <a:rPr lang="en-US" sz="2050" dirty="0" err="1">
                <a:solidFill>
                  <a:srgbClr val="000000"/>
                </a:solidFill>
                <a:latin typeface="Quicksand Medium"/>
              </a:rPr>
              <a:t>futuros</a:t>
            </a:r>
            <a:r>
              <a:rPr lang="en-US" sz="2050" dirty="0">
                <a:solidFill>
                  <a:srgbClr val="000000"/>
                </a:solidFill>
                <a:latin typeface="Quicksand Medium"/>
              </a:rPr>
              <a:t> </a:t>
            </a:r>
            <a:r>
              <a:rPr lang="en-US" sz="2050" dirty="0" err="1">
                <a:solidFill>
                  <a:srgbClr val="000000"/>
                </a:solidFill>
                <a:latin typeface="Quicksand Medium"/>
              </a:rPr>
              <a:t>cambios</a:t>
            </a:r>
            <a:r>
              <a:rPr lang="en-US" sz="2050" dirty="0">
                <a:solidFill>
                  <a:srgbClr val="000000"/>
                </a:solidFill>
                <a:latin typeface="Quicksand Medium"/>
              </a:rPr>
              <a:t> de </a:t>
            </a:r>
            <a:r>
              <a:rPr lang="en-US" sz="2050" dirty="0" err="1">
                <a:solidFill>
                  <a:srgbClr val="000000"/>
                </a:solidFill>
                <a:latin typeface="Quicksand Medium"/>
              </a:rPr>
              <a:t>estados</a:t>
            </a:r>
            <a:r>
              <a:rPr lang="en-US" sz="2050" dirty="0">
                <a:solidFill>
                  <a:srgbClr val="000000"/>
                </a:solidFill>
                <a:latin typeface="Quicksand Medium"/>
              </a:rPr>
              <a:t>, </a:t>
            </a:r>
            <a:r>
              <a:rPr lang="en-US" sz="2050" dirty="0" err="1">
                <a:solidFill>
                  <a:srgbClr val="000000"/>
                </a:solidFill>
                <a:latin typeface="Quicksand Medium"/>
              </a:rPr>
              <a:t>independiente</a:t>
            </a:r>
            <a:r>
              <a:rPr lang="en-US" sz="2050" dirty="0">
                <a:solidFill>
                  <a:srgbClr val="000000"/>
                </a:solidFill>
                <a:latin typeface="Quicksand Medium"/>
              </a:rPr>
              <a:t> </a:t>
            </a:r>
            <a:r>
              <a:rPr lang="en-US" sz="2050" dirty="0" err="1">
                <a:solidFill>
                  <a:srgbClr val="000000"/>
                </a:solidFill>
                <a:latin typeface="Quicksand Medium"/>
              </a:rPr>
              <a:t>cual</a:t>
            </a:r>
            <a:r>
              <a:rPr lang="en-US" sz="2050" dirty="0">
                <a:solidFill>
                  <a:srgbClr val="000000"/>
                </a:solidFill>
                <a:latin typeface="Quicksand Medium"/>
              </a:rPr>
              <a:t> sea. </a:t>
            </a:r>
          </a:p>
          <a:p>
            <a:pPr marL="0" lvl="0" indent="0" algn="l">
              <a:lnSpc>
                <a:spcPts val="2868"/>
              </a:lnSpc>
              <a:spcBef>
                <a:spcPct val="0"/>
              </a:spcBef>
            </a:pPr>
            <a:endParaRPr lang="en-US" sz="1899" dirty="0">
              <a:solidFill>
                <a:srgbClr val="000000"/>
              </a:solidFill>
              <a:latin typeface="Quicksand Medium"/>
            </a:endParaRPr>
          </a:p>
        </p:txBody>
      </p:sp>
      <p:sp>
        <p:nvSpPr>
          <p:cNvPr id="27" name="TextBox 27"/>
          <p:cNvSpPr txBox="1"/>
          <p:nvPr/>
        </p:nvSpPr>
        <p:spPr>
          <a:xfrm>
            <a:off x="1340574" y="6313997"/>
            <a:ext cx="4524375" cy="530860"/>
          </a:xfrm>
          <a:prstGeom prst="rect">
            <a:avLst/>
          </a:prstGeom>
        </p:spPr>
        <p:txBody>
          <a:bodyPr lIns="0" tIns="0" rIns="0" bIns="0" rtlCol="0" anchor="t">
            <a:spAutoFit/>
          </a:bodyPr>
          <a:lstStyle/>
          <a:p>
            <a:pPr marL="0" lvl="1" indent="0" algn="l">
              <a:lnSpc>
                <a:spcPts val="3919"/>
              </a:lnSpc>
              <a:spcBef>
                <a:spcPct val="0"/>
              </a:spcBef>
            </a:pPr>
            <a:r>
              <a:rPr lang="en-US" sz="3999" u="none" strike="noStrike">
                <a:solidFill>
                  <a:srgbClr val="2676A4"/>
                </a:solidFill>
                <a:latin typeface="Quicksand Bold"/>
              </a:rPr>
              <a:t>4.</a:t>
            </a:r>
          </a:p>
        </p:txBody>
      </p:sp>
      <p:sp>
        <p:nvSpPr>
          <p:cNvPr id="28" name="TextBox 28"/>
          <p:cNvSpPr txBox="1"/>
          <p:nvPr/>
        </p:nvSpPr>
        <p:spPr>
          <a:xfrm>
            <a:off x="1340574" y="6907461"/>
            <a:ext cx="4524375" cy="2043684"/>
          </a:xfrm>
          <a:prstGeom prst="rect">
            <a:avLst/>
          </a:prstGeom>
        </p:spPr>
        <p:txBody>
          <a:bodyPr lIns="0" tIns="0" rIns="0" bIns="0" rtlCol="0" anchor="t">
            <a:spAutoFit/>
          </a:bodyPr>
          <a:lstStyle/>
          <a:p>
            <a:pPr>
              <a:lnSpc>
                <a:spcPts val="2717"/>
              </a:lnSpc>
            </a:pPr>
            <a:r>
              <a:rPr lang="en-US" sz="1799" dirty="0">
                <a:solidFill>
                  <a:srgbClr val="000000"/>
                </a:solidFill>
                <a:latin typeface="Quicksand Medium"/>
              </a:rPr>
              <a:t>·</a:t>
            </a:r>
            <a:r>
              <a:rPr lang="en-US" sz="1799" dirty="0" err="1">
                <a:solidFill>
                  <a:srgbClr val="000000"/>
                </a:solidFill>
                <a:latin typeface="Quicksand Medium"/>
              </a:rPr>
              <a:t>Asegurar</a:t>
            </a:r>
            <a:r>
              <a:rPr lang="en-US" sz="1799" dirty="0">
                <a:solidFill>
                  <a:srgbClr val="000000"/>
                </a:solidFill>
                <a:latin typeface="Quicksand Medium"/>
              </a:rPr>
              <a:t> que las </a:t>
            </a:r>
            <a:r>
              <a:rPr lang="en-US" sz="1799" dirty="0" err="1">
                <a:solidFill>
                  <a:srgbClr val="000000"/>
                </a:solidFill>
                <a:latin typeface="Quicksand Medium"/>
              </a:rPr>
              <a:t>frecuencias</a:t>
            </a:r>
            <a:r>
              <a:rPr lang="en-US" sz="1799" dirty="0">
                <a:solidFill>
                  <a:srgbClr val="000000"/>
                </a:solidFill>
                <a:latin typeface="Quicksand Medium"/>
              </a:rPr>
              <a:t> de </a:t>
            </a:r>
            <a:r>
              <a:rPr lang="en-US" sz="1799" dirty="0" err="1">
                <a:solidFill>
                  <a:srgbClr val="000000"/>
                </a:solidFill>
                <a:latin typeface="Quicksand Medium"/>
              </a:rPr>
              <a:t>transición</a:t>
            </a:r>
            <a:r>
              <a:rPr lang="en-US" sz="1799" dirty="0">
                <a:solidFill>
                  <a:srgbClr val="000000"/>
                </a:solidFill>
                <a:latin typeface="Quicksand Medium"/>
              </a:rPr>
              <a:t> se </a:t>
            </a:r>
            <a:r>
              <a:rPr lang="en-US" sz="1799" dirty="0" err="1">
                <a:solidFill>
                  <a:srgbClr val="000000"/>
                </a:solidFill>
                <a:latin typeface="Quicksand Medium"/>
              </a:rPr>
              <a:t>conviertan</a:t>
            </a:r>
            <a:r>
              <a:rPr lang="en-US" sz="1799" dirty="0">
                <a:solidFill>
                  <a:srgbClr val="000000"/>
                </a:solidFill>
                <a:latin typeface="Quicksand Medium"/>
              </a:rPr>
              <a:t> </a:t>
            </a:r>
            <a:r>
              <a:rPr lang="en-US" sz="1799" dirty="0" err="1">
                <a:solidFill>
                  <a:srgbClr val="000000"/>
                </a:solidFill>
                <a:latin typeface="Quicksand Medium"/>
              </a:rPr>
              <a:t>en</a:t>
            </a:r>
            <a:r>
              <a:rPr lang="en-US" sz="1799" dirty="0">
                <a:solidFill>
                  <a:srgbClr val="000000"/>
                </a:solidFill>
                <a:latin typeface="Quicksand Medium"/>
              </a:rPr>
              <a:t> </a:t>
            </a:r>
            <a:r>
              <a:rPr lang="en-US" sz="1799" dirty="0" err="1">
                <a:solidFill>
                  <a:srgbClr val="000000"/>
                </a:solidFill>
                <a:latin typeface="Quicksand Medium"/>
              </a:rPr>
              <a:t>probabilidades</a:t>
            </a:r>
            <a:r>
              <a:rPr lang="en-US" sz="1799" dirty="0">
                <a:solidFill>
                  <a:srgbClr val="000000"/>
                </a:solidFill>
                <a:latin typeface="Quicksand Medium"/>
              </a:rPr>
              <a:t> </a:t>
            </a:r>
            <a:r>
              <a:rPr lang="en-US" sz="1799" dirty="0" err="1">
                <a:solidFill>
                  <a:srgbClr val="000000"/>
                </a:solidFill>
                <a:latin typeface="Quicksand Medium"/>
              </a:rPr>
              <a:t>normalizadas</a:t>
            </a:r>
            <a:r>
              <a:rPr lang="en-US" sz="1799" dirty="0">
                <a:solidFill>
                  <a:srgbClr val="000000"/>
                </a:solidFill>
                <a:latin typeface="Quicksand Medium"/>
              </a:rPr>
              <a:t> para </a:t>
            </a:r>
            <a:r>
              <a:rPr lang="en-US" sz="1799" dirty="0" err="1">
                <a:solidFill>
                  <a:srgbClr val="000000"/>
                </a:solidFill>
                <a:latin typeface="Quicksand Medium"/>
              </a:rPr>
              <a:t>permitir</a:t>
            </a:r>
            <a:r>
              <a:rPr lang="en-US" sz="1799" dirty="0">
                <a:solidFill>
                  <a:srgbClr val="000000"/>
                </a:solidFill>
                <a:latin typeface="Quicksand Medium"/>
              </a:rPr>
              <a:t> </a:t>
            </a:r>
            <a:r>
              <a:rPr lang="en-US" sz="1799" dirty="0" err="1">
                <a:solidFill>
                  <a:srgbClr val="000000"/>
                </a:solidFill>
                <a:latin typeface="Quicksand Medium"/>
              </a:rPr>
              <a:t>una</a:t>
            </a:r>
            <a:r>
              <a:rPr lang="en-US" sz="1799" dirty="0">
                <a:solidFill>
                  <a:srgbClr val="000000"/>
                </a:solidFill>
                <a:latin typeface="Quicksand Medium"/>
              </a:rPr>
              <a:t> </a:t>
            </a:r>
            <a:r>
              <a:rPr lang="en-US" sz="1799" dirty="0" err="1">
                <a:solidFill>
                  <a:srgbClr val="000000"/>
                </a:solidFill>
                <a:latin typeface="Quicksand Medium"/>
              </a:rPr>
              <a:t>representación</a:t>
            </a:r>
            <a:r>
              <a:rPr lang="en-US" sz="1799" dirty="0">
                <a:solidFill>
                  <a:srgbClr val="000000"/>
                </a:solidFill>
                <a:latin typeface="Quicksand Medium"/>
              </a:rPr>
              <a:t> </a:t>
            </a:r>
            <a:r>
              <a:rPr lang="en-US" sz="1799" dirty="0" err="1">
                <a:solidFill>
                  <a:srgbClr val="000000"/>
                </a:solidFill>
                <a:latin typeface="Quicksand Medium"/>
              </a:rPr>
              <a:t>adecuada</a:t>
            </a:r>
            <a:r>
              <a:rPr lang="en-US" sz="1799" dirty="0">
                <a:solidFill>
                  <a:srgbClr val="000000"/>
                </a:solidFill>
                <a:latin typeface="Quicksand Medium"/>
              </a:rPr>
              <a:t> de la </a:t>
            </a:r>
            <a:r>
              <a:rPr lang="en-US" sz="1799" dirty="0" err="1">
                <a:solidFill>
                  <a:srgbClr val="000000"/>
                </a:solidFill>
                <a:latin typeface="Quicksand Medium"/>
              </a:rPr>
              <a:t>matriz</a:t>
            </a:r>
            <a:r>
              <a:rPr lang="en-US" sz="1799" dirty="0">
                <a:solidFill>
                  <a:srgbClr val="000000"/>
                </a:solidFill>
                <a:latin typeface="Quicksand Medium"/>
              </a:rPr>
              <a:t> de </a:t>
            </a:r>
            <a:r>
              <a:rPr lang="en-US" sz="1799" dirty="0" err="1">
                <a:solidFill>
                  <a:srgbClr val="000000"/>
                </a:solidFill>
                <a:latin typeface="Quicksand Medium"/>
              </a:rPr>
              <a:t>transición</a:t>
            </a:r>
            <a:r>
              <a:rPr lang="en-US" sz="1799" dirty="0">
                <a:solidFill>
                  <a:srgbClr val="000000"/>
                </a:solidFill>
                <a:latin typeface="Quicksand Medium"/>
              </a:rPr>
              <a:t> de Markov.</a:t>
            </a:r>
          </a:p>
          <a:p>
            <a:pPr marL="0" lvl="0" indent="0" algn="l">
              <a:lnSpc>
                <a:spcPts val="2717"/>
              </a:lnSpc>
              <a:spcBef>
                <a:spcPct val="0"/>
              </a:spcBef>
            </a:pPr>
            <a:endParaRPr lang="en-US" sz="1799" dirty="0">
              <a:solidFill>
                <a:srgbClr val="000000"/>
              </a:solidFill>
              <a:latin typeface="Quicksand Medium"/>
            </a:endParaRPr>
          </a:p>
        </p:txBody>
      </p:sp>
      <p:sp>
        <p:nvSpPr>
          <p:cNvPr id="29" name="TextBox 29"/>
          <p:cNvSpPr txBox="1"/>
          <p:nvPr/>
        </p:nvSpPr>
        <p:spPr>
          <a:xfrm>
            <a:off x="6848300" y="2664874"/>
            <a:ext cx="4368769" cy="500750"/>
          </a:xfrm>
          <a:prstGeom prst="rect">
            <a:avLst/>
          </a:prstGeom>
        </p:spPr>
        <p:txBody>
          <a:bodyPr lIns="0" tIns="0" rIns="0" bIns="0" rtlCol="0" anchor="t">
            <a:spAutoFit/>
          </a:bodyPr>
          <a:lstStyle/>
          <a:p>
            <a:pPr marL="0" lvl="1" indent="0" algn="l">
              <a:lnSpc>
                <a:spcPts val="3787"/>
              </a:lnSpc>
              <a:spcBef>
                <a:spcPct val="0"/>
              </a:spcBef>
            </a:pPr>
            <a:r>
              <a:rPr lang="en-US" sz="3864" u="none" strike="noStrike">
                <a:solidFill>
                  <a:srgbClr val="2676A4"/>
                </a:solidFill>
                <a:latin typeface="Quicksand Bold"/>
              </a:rPr>
              <a:t>2.</a:t>
            </a:r>
          </a:p>
        </p:txBody>
      </p:sp>
      <p:sp>
        <p:nvSpPr>
          <p:cNvPr id="30" name="TextBox 30"/>
          <p:cNvSpPr txBox="1"/>
          <p:nvPr/>
        </p:nvSpPr>
        <p:spPr>
          <a:xfrm>
            <a:off x="6849393" y="2821638"/>
            <a:ext cx="4368769" cy="329497"/>
          </a:xfrm>
          <a:prstGeom prst="rect">
            <a:avLst/>
          </a:prstGeom>
        </p:spPr>
        <p:txBody>
          <a:bodyPr lIns="0" tIns="0" rIns="0" bIns="0" rtlCol="0" anchor="t">
            <a:spAutoFit/>
          </a:bodyPr>
          <a:lstStyle/>
          <a:p>
            <a:pPr marL="0" lvl="0" indent="0" algn="l">
              <a:lnSpc>
                <a:spcPts val="2705"/>
              </a:lnSpc>
              <a:spcBef>
                <a:spcPct val="0"/>
              </a:spcBef>
            </a:pPr>
            <a:endParaRPr/>
          </a:p>
        </p:txBody>
      </p:sp>
      <p:sp>
        <p:nvSpPr>
          <p:cNvPr id="31" name="TextBox 31"/>
          <p:cNvSpPr txBox="1"/>
          <p:nvPr/>
        </p:nvSpPr>
        <p:spPr>
          <a:xfrm>
            <a:off x="6849393" y="3190111"/>
            <a:ext cx="4443218" cy="2319760"/>
          </a:xfrm>
          <a:prstGeom prst="rect">
            <a:avLst/>
          </a:prstGeom>
        </p:spPr>
        <p:txBody>
          <a:bodyPr lIns="0" tIns="0" rIns="0" bIns="0" rtlCol="0" anchor="t">
            <a:spAutoFit/>
          </a:bodyPr>
          <a:lstStyle/>
          <a:p>
            <a:pPr>
              <a:lnSpc>
                <a:spcPts val="3089"/>
              </a:lnSpc>
            </a:pPr>
            <a:r>
              <a:rPr lang="en-US" sz="2045" dirty="0" err="1">
                <a:solidFill>
                  <a:srgbClr val="000000"/>
                </a:solidFill>
                <a:latin typeface="Quicksand Medium"/>
              </a:rPr>
              <a:t>Utilizar</a:t>
            </a:r>
            <a:r>
              <a:rPr lang="en-US" sz="2045" dirty="0">
                <a:solidFill>
                  <a:srgbClr val="000000"/>
                </a:solidFill>
                <a:latin typeface="Quicksand Medium"/>
              </a:rPr>
              <a:t> </a:t>
            </a:r>
            <a:r>
              <a:rPr lang="en-US" sz="2045" dirty="0" err="1">
                <a:solidFill>
                  <a:srgbClr val="000000"/>
                </a:solidFill>
                <a:latin typeface="Quicksand Medium"/>
              </a:rPr>
              <a:t>los</a:t>
            </a:r>
            <a:r>
              <a:rPr lang="en-US" sz="2045" dirty="0">
                <a:solidFill>
                  <a:srgbClr val="000000"/>
                </a:solidFill>
                <a:latin typeface="Quicksand Medium"/>
              </a:rPr>
              <a:t> </a:t>
            </a:r>
            <a:r>
              <a:rPr lang="en-US" sz="2045" dirty="0" err="1">
                <a:solidFill>
                  <a:srgbClr val="000000"/>
                </a:solidFill>
                <a:latin typeface="Quicksand Medium"/>
              </a:rPr>
              <a:t>datos</a:t>
            </a:r>
            <a:r>
              <a:rPr lang="en-US" sz="2045" dirty="0">
                <a:solidFill>
                  <a:srgbClr val="000000"/>
                </a:solidFill>
                <a:latin typeface="Quicksand Medium"/>
              </a:rPr>
              <a:t> </a:t>
            </a:r>
            <a:r>
              <a:rPr lang="en-US" sz="2045" dirty="0" err="1">
                <a:solidFill>
                  <a:srgbClr val="000000"/>
                </a:solidFill>
                <a:latin typeface="Quicksand Medium"/>
              </a:rPr>
              <a:t>recopilados</a:t>
            </a:r>
            <a:r>
              <a:rPr lang="en-US" sz="2045" dirty="0">
                <a:solidFill>
                  <a:srgbClr val="000000"/>
                </a:solidFill>
                <a:latin typeface="Quicksand Medium"/>
              </a:rPr>
              <a:t> de </a:t>
            </a:r>
            <a:r>
              <a:rPr lang="en-US" sz="2045" dirty="0" err="1">
                <a:solidFill>
                  <a:srgbClr val="000000"/>
                </a:solidFill>
                <a:latin typeface="Quicksand Medium"/>
              </a:rPr>
              <a:t>los</a:t>
            </a:r>
            <a:r>
              <a:rPr lang="en-US" sz="2045" dirty="0">
                <a:solidFill>
                  <a:srgbClr val="000000"/>
                </a:solidFill>
                <a:latin typeface="Quicksand Medium"/>
              </a:rPr>
              <a:t> </a:t>
            </a:r>
            <a:r>
              <a:rPr lang="en-US" sz="2045" dirty="0" err="1">
                <a:solidFill>
                  <a:srgbClr val="000000"/>
                </a:solidFill>
                <a:latin typeface="Quicksand Medium"/>
              </a:rPr>
              <a:t>estados</a:t>
            </a:r>
            <a:r>
              <a:rPr lang="en-US" sz="2045" dirty="0">
                <a:solidFill>
                  <a:srgbClr val="000000"/>
                </a:solidFill>
                <a:latin typeface="Quicksand Medium"/>
              </a:rPr>
              <a:t> </a:t>
            </a:r>
            <a:r>
              <a:rPr lang="en-US" sz="2045" dirty="0" err="1">
                <a:solidFill>
                  <a:srgbClr val="000000"/>
                </a:solidFill>
                <a:latin typeface="Quicksand Medium"/>
              </a:rPr>
              <a:t>climáticos</a:t>
            </a:r>
            <a:r>
              <a:rPr lang="en-US" sz="2045" dirty="0">
                <a:solidFill>
                  <a:srgbClr val="000000"/>
                </a:solidFill>
                <a:latin typeface="Quicksand Medium"/>
              </a:rPr>
              <a:t> para </a:t>
            </a:r>
            <a:r>
              <a:rPr lang="en-US" sz="2045" dirty="0" err="1">
                <a:solidFill>
                  <a:srgbClr val="000000"/>
                </a:solidFill>
                <a:latin typeface="Quicksand Medium"/>
              </a:rPr>
              <a:t>comprender</a:t>
            </a:r>
            <a:r>
              <a:rPr lang="en-US" sz="2045" dirty="0">
                <a:solidFill>
                  <a:srgbClr val="000000"/>
                </a:solidFill>
                <a:latin typeface="Quicksand Medium"/>
              </a:rPr>
              <a:t> y </a:t>
            </a:r>
            <a:r>
              <a:rPr lang="en-US" sz="2045" dirty="0" err="1">
                <a:solidFill>
                  <a:srgbClr val="000000"/>
                </a:solidFill>
                <a:latin typeface="Quicksand Medium"/>
              </a:rPr>
              <a:t>modelar</a:t>
            </a:r>
            <a:r>
              <a:rPr lang="en-US" sz="2045" dirty="0">
                <a:solidFill>
                  <a:srgbClr val="000000"/>
                </a:solidFill>
                <a:latin typeface="Quicksand Medium"/>
              </a:rPr>
              <a:t> las </a:t>
            </a:r>
            <a:r>
              <a:rPr lang="en-US" sz="2045" dirty="0" err="1">
                <a:solidFill>
                  <a:srgbClr val="000000"/>
                </a:solidFill>
                <a:latin typeface="Quicksand Medium"/>
              </a:rPr>
              <a:t>transiciones</a:t>
            </a:r>
            <a:r>
              <a:rPr lang="en-US" sz="2045" dirty="0">
                <a:solidFill>
                  <a:srgbClr val="000000"/>
                </a:solidFill>
                <a:latin typeface="Quicksand Medium"/>
              </a:rPr>
              <a:t> entre </a:t>
            </a:r>
            <a:r>
              <a:rPr lang="en-US" sz="2045" dirty="0" err="1">
                <a:solidFill>
                  <a:srgbClr val="000000"/>
                </a:solidFill>
                <a:latin typeface="Quicksand Medium"/>
              </a:rPr>
              <a:t>diferentes</a:t>
            </a:r>
            <a:r>
              <a:rPr lang="en-US" sz="2045" dirty="0">
                <a:solidFill>
                  <a:srgbClr val="000000"/>
                </a:solidFill>
                <a:latin typeface="Quicksand Medium"/>
              </a:rPr>
              <a:t> </a:t>
            </a:r>
            <a:r>
              <a:rPr lang="en-US" sz="2045" dirty="0" err="1">
                <a:solidFill>
                  <a:srgbClr val="000000"/>
                </a:solidFill>
                <a:latin typeface="Quicksand Medium"/>
              </a:rPr>
              <a:t>estados</a:t>
            </a:r>
            <a:r>
              <a:rPr lang="en-US" sz="2045" dirty="0">
                <a:solidFill>
                  <a:srgbClr val="000000"/>
                </a:solidFill>
                <a:latin typeface="Quicksand Medium"/>
              </a:rPr>
              <a:t> </a:t>
            </a:r>
            <a:r>
              <a:rPr lang="en-US" sz="2045" dirty="0" err="1">
                <a:solidFill>
                  <a:srgbClr val="000000"/>
                </a:solidFill>
                <a:latin typeface="Quicksand Medium"/>
              </a:rPr>
              <a:t>en</a:t>
            </a:r>
            <a:r>
              <a:rPr lang="en-US" sz="2045" dirty="0">
                <a:solidFill>
                  <a:srgbClr val="000000"/>
                </a:solidFill>
                <a:latin typeface="Quicksand Medium"/>
              </a:rPr>
              <a:t> la ciudad de Saltillo.</a:t>
            </a:r>
          </a:p>
          <a:p>
            <a:pPr marL="0" lvl="0" indent="0">
              <a:lnSpc>
                <a:spcPts val="3089"/>
              </a:lnSpc>
              <a:spcBef>
                <a:spcPct val="0"/>
              </a:spcBef>
            </a:pPr>
            <a:endParaRPr lang="en-US" sz="2045" dirty="0">
              <a:solidFill>
                <a:srgbClr val="000000"/>
              </a:solidFill>
              <a:latin typeface="Quicksand Medium"/>
            </a:endParaRPr>
          </a:p>
        </p:txBody>
      </p:sp>
      <p:sp>
        <p:nvSpPr>
          <p:cNvPr id="32" name="TextBox 32"/>
          <p:cNvSpPr txBox="1"/>
          <p:nvPr/>
        </p:nvSpPr>
        <p:spPr>
          <a:xfrm>
            <a:off x="6770497" y="6313997"/>
            <a:ext cx="4522113" cy="530860"/>
          </a:xfrm>
          <a:prstGeom prst="rect">
            <a:avLst/>
          </a:prstGeom>
        </p:spPr>
        <p:txBody>
          <a:bodyPr lIns="0" tIns="0" rIns="0" bIns="0" rtlCol="0" anchor="t">
            <a:spAutoFit/>
          </a:bodyPr>
          <a:lstStyle/>
          <a:p>
            <a:pPr marL="0" lvl="1" indent="0" algn="l">
              <a:lnSpc>
                <a:spcPts val="3919"/>
              </a:lnSpc>
              <a:spcBef>
                <a:spcPct val="0"/>
              </a:spcBef>
            </a:pPr>
            <a:r>
              <a:rPr lang="en-US" sz="3999" u="none" strike="noStrike">
                <a:solidFill>
                  <a:srgbClr val="2676A4"/>
                </a:solidFill>
                <a:latin typeface="Quicksand Bold"/>
              </a:rPr>
              <a:t>5.</a:t>
            </a:r>
          </a:p>
        </p:txBody>
      </p:sp>
      <p:sp>
        <p:nvSpPr>
          <p:cNvPr id="33" name="TextBox 33"/>
          <p:cNvSpPr txBox="1"/>
          <p:nvPr/>
        </p:nvSpPr>
        <p:spPr>
          <a:xfrm>
            <a:off x="6809945" y="7033254"/>
            <a:ext cx="4522113" cy="1792097"/>
          </a:xfrm>
          <a:prstGeom prst="rect">
            <a:avLst/>
          </a:prstGeom>
        </p:spPr>
        <p:txBody>
          <a:bodyPr lIns="0" tIns="0" rIns="0" bIns="0" rtlCol="0" anchor="t">
            <a:spAutoFit/>
          </a:bodyPr>
          <a:lstStyle/>
          <a:p>
            <a:pPr>
              <a:lnSpc>
                <a:spcPts val="2868"/>
              </a:lnSpc>
            </a:pPr>
            <a:r>
              <a:rPr lang="en-US" sz="1899" dirty="0" err="1">
                <a:solidFill>
                  <a:srgbClr val="000000"/>
                </a:solidFill>
                <a:latin typeface="Quicksand Medium"/>
              </a:rPr>
              <a:t>Utilizar</a:t>
            </a:r>
            <a:r>
              <a:rPr lang="en-US" sz="1899" dirty="0">
                <a:solidFill>
                  <a:srgbClr val="000000"/>
                </a:solidFill>
                <a:latin typeface="Quicksand Medium"/>
              </a:rPr>
              <a:t> la </a:t>
            </a:r>
            <a:r>
              <a:rPr lang="en-US" sz="1899" dirty="0" err="1">
                <a:solidFill>
                  <a:srgbClr val="000000"/>
                </a:solidFill>
                <a:latin typeface="Quicksand Medium"/>
              </a:rPr>
              <a:t>matriz</a:t>
            </a:r>
            <a:r>
              <a:rPr lang="en-US" sz="1899" dirty="0">
                <a:solidFill>
                  <a:srgbClr val="000000"/>
                </a:solidFill>
                <a:latin typeface="Quicksand Medium"/>
              </a:rPr>
              <a:t> de </a:t>
            </a:r>
            <a:r>
              <a:rPr lang="en-US" sz="1899" dirty="0" err="1">
                <a:solidFill>
                  <a:srgbClr val="000000"/>
                </a:solidFill>
                <a:latin typeface="Quicksand Medium"/>
              </a:rPr>
              <a:t>transición</a:t>
            </a:r>
            <a:r>
              <a:rPr lang="en-US" sz="1899" dirty="0">
                <a:solidFill>
                  <a:srgbClr val="000000"/>
                </a:solidFill>
                <a:latin typeface="Quicksand Medium"/>
              </a:rPr>
              <a:t> de Markov para </a:t>
            </a:r>
            <a:r>
              <a:rPr lang="en-US" sz="1899" dirty="0" err="1">
                <a:solidFill>
                  <a:srgbClr val="000000"/>
                </a:solidFill>
                <a:latin typeface="Quicksand Medium"/>
              </a:rPr>
              <a:t>simular</a:t>
            </a:r>
            <a:r>
              <a:rPr lang="en-US" sz="1899" dirty="0">
                <a:solidFill>
                  <a:srgbClr val="000000"/>
                </a:solidFill>
                <a:latin typeface="Quicksand Medium"/>
              </a:rPr>
              <a:t> </a:t>
            </a:r>
            <a:r>
              <a:rPr lang="en-US" sz="1899" dirty="0" err="1">
                <a:solidFill>
                  <a:srgbClr val="000000"/>
                </a:solidFill>
                <a:latin typeface="Quicksand Medium"/>
              </a:rPr>
              <a:t>el</a:t>
            </a:r>
            <a:r>
              <a:rPr lang="en-US" sz="1899" dirty="0">
                <a:solidFill>
                  <a:srgbClr val="000000"/>
                </a:solidFill>
                <a:latin typeface="Quicksand Medium"/>
              </a:rPr>
              <a:t> </a:t>
            </a:r>
            <a:r>
              <a:rPr lang="en-US" sz="1899" dirty="0" err="1">
                <a:solidFill>
                  <a:srgbClr val="000000"/>
                </a:solidFill>
                <a:latin typeface="Quicksand Medium"/>
              </a:rPr>
              <a:t>estado</a:t>
            </a:r>
            <a:r>
              <a:rPr lang="en-US" sz="1899" dirty="0">
                <a:solidFill>
                  <a:srgbClr val="000000"/>
                </a:solidFill>
                <a:latin typeface="Quicksand Medium"/>
              </a:rPr>
              <a:t> del </a:t>
            </a:r>
            <a:r>
              <a:rPr lang="en-US" sz="1899" dirty="0" err="1">
                <a:solidFill>
                  <a:srgbClr val="000000"/>
                </a:solidFill>
                <a:latin typeface="Quicksand Medium"/>
              </a:rPr>
              <a:t>clima</a:t>
            </a:r>
            <a:r>
              <a:rPr lang="en-US" sz="1899" dirty="0">
                <a:solidFill>
                  <a:srgbClr val="000000"/>
                </a:solidFill>
                <a:latin typeface="Quicksand Medium"/>
              </a:rPr>
              <a:t> </a:t>
            </a:r>
            <a:r>
              <a:rPr lang="en-US" sz="1899" dirty="0" err="1">
                <a:solidFill>
                  <a:srgbClr val="000000"/>
                </a:solidFill>
                <a:latin typeface="Quicksand Medium"/>
              </a:rPr>
              <a:t>en</a:t>
            </a:r>
            <a:r>
              <a:rPr lang="en-US" sz="1899" dirty="0">
                <a:solidFill>
                  <a:srgbClr val="000000"/>
                </a:solidFill>
                <a:latin typeface="Quicksand Medium"/>
              </a:rPr>
              <a:t> un </a:t>
            </a:r>
            <a:r>
              <a:rPr lang="en-US" sz="1899" dirty="0" err="1">
                <a:solidFill>
                  <a:srgbClr val="000000"/>
                </a:solidFill>
                <a:latin typeface="Quicksand Medium"/>
              </a:rPr>
              <a:t>período</a:t>
            </a:r>
            <a:r>
              <a:rPr lang="en-US" sz="1899" dirty="0">
                <a:solidFill>
                  <a:srgbClr val="000000"/>
                </a:solidFill>
                <a:latin typeface="Quicksand Medium"/>
              </a:rPr>
              <a:t> </a:t>
            </a:r>
            <a:r>
              <a:rPr lang="en-US" sz="1899" dirty="0" err="1">
                <a:solidFill>
                  <a:srgbClr val="000000"/>
                </a:solidFill>
                <a:latin typeface="Quicksand Medium"/>
              </a:rPr>
              <a:t>futuro</a:t>
            </a:r>
            <a:r>
              <a:rPr lang="en-US" sz="1899" dirty="0">
                <a:solidFill>
                  <a:srgbClr val="000000"/>
                </a:solidFill>
                <a:latin typeface="Quicksand Medium"/>
              </a:rPr>
              <a:t> dado un </a:t>
            </a:r>
            <a:r>
              <a:rPr lang="en-US" sz="1899" dirty="0" err="1">
                <a:solidFill>
                  <a:srgbClr val="000000"/>
                </a:solidFill>
                <a:latin typeface="Quicksand Medium"/>
              </a:rPr>
              <a:t>estado</a:t>
            </a:r>
            <a:r>
              <a:rPr lang="en-US" sz="1899" dirty="0">
                <a:solidFill>
                  <a:srgbClr val="000000"/>
                </a:solidFill>
                <a:latin typeface="Quicksand Medium"/>
              </a:rPr>
              <a:t> </a:t>
            </a:r>
            <a:r>
              <a:rPr lang="en-US" sz="1899" dirty="0" err="1">
                <a:solidFill>
                  <a:srgbClr val="000000"/>
                </a:solidFill>
                <a:latin typeface="Quicksand Medium"/>
              </a:rPr>
              <a:t>climático</a:t>
            </a:r>
            <a:r>
              <a:rPr lang="en-US" sz="1899" dirty="0">
                <a:solidFill>
                  <a:srgbClr val="000000"/>
                </a:solidFill>
                <a:latin typeface="Quicksand Medium"/>
              </a:rPr>
              <a:t> </a:t>
            </a:r>
            <a:r>
              <a:rPr lang="en-US" sz="1899" dirty="0" err="1">
                <a:solidFill>
                  <a:srgbClr val="000000"/>
                </a:solidFill>
                <a:latin typeface="Quicksand Medium"/>
              </a:rPr>
              <a:t>inicial</a:t>
            </a:r>
            <a:r>
              <a:rPr lang="en-US" sz="1899" dirty="0">
                <a:solidFill>
                  <a:srgbClr val="000000"/>
                </a:solidFill>
                <a:latin typeface="Quicksand Medium"/>
              </a:rPr>
              <a:t>.</a:t>
            </a:r>
          </a:p>
          <a:p>
            <a:pPr marL="0" lvl="0" indent="0" algn="l">
              <a:lnSpc>
                <a:spcPts val="2868"/>
              </a:lnSpc>
              <a:spcBef>
                <a:spcPct val="0"/>
              </a:spcBef>
            </a:pPr>
            <a:endParaRPr lang="en-US" sz="1899" dirty="0">
              <a:solidFill>
                <a:srgbClr val="000000"/>
              </a:solidFill>
              <a:latin typeface="Quicksand Medium"/>
            </a:endParaRPr>
          </a:p>
        </p:txBody>
      </p:sp>
      <p:sp>
        <p:nvSpPr>
          <p:cNvPr id="34" name="TextBox 34"/>
          <p:cNvSpPr txBox="1"/>
          <p:nvPr/>
        </p:nvSpPr>
        <p:spPr>
          <a:xfrm>
            <a:off x="12291190" y="2590971"/>
            <a:ext cx="4522113" cy="530860"/>
          </a:xfrm>
          <a:prstGeom prst="rect">
            <a:avLst/>
          </a:prstGeom>
        </p:spPr>
        <p:txBody>
          <a:bodyPr lIns="0" tIns="0" rIns="0" bIns="0" rtlCol="0" anchor="t">
            <a:spAutoFit/>
          </a:bodyPr>
          <a:lstStyle/>
          <a:p>
            <a:pPr marL="0" lvl="1" indent="0" algn="l">
              <a:lnSpc>
                <a:spcPts val="3919"/>
              </a:lnSpc>
              <a:spcBef>
                <a:spcPct val="0"/>
              </a:spcBef>
            </a:pPr>
            <a:r>
              <a:rPr lang="en-US" sz="3999" u="none" strike="noStrike">
                <a:solidFill>
                  <a:srgbClr val="2676A4"/>
                </a:solidFill>
                <a:latin typeface="Quicksand Bold"/>
              </a:rPr>
              <a:t>3.</a:t>
            </a:r>
          </a:p>
        </p:txBody>
      </p:sp>
      <p:sp>
        <p:nvSpPr>
          <p:cNvPr id="35" name="TextBox 35"/>
          <p:cNvSpPr txBox="1"/>
          <p:nvPr/>
        </p:nvSpPr>
        <p:spPr>
          <a:xfrm>
            <a:off x="12293452" y="3380420"/>
            <a:ext cx="4522113" cy="1792097"/>
          </a:xfrm>
          <a:prstGeom prst="rect">
            <a:avLst/>
          </a:prstGeom>
        </p:spPr>
        <p:txBody>
          <a:bodyPr lIns="0" tIns="0" rIns="0" bIns="0" rtlCol="0" anchor="t">
            <a:spAutoFit/>
          </a:bodyPr>
          <a:lstStyle/>
          <a:p>
            <a:pPr>
              <a:lnSpc>
                <a:spcPts val="2868"/>
              </a:lnSpc>
            </a:pPr>
            <a:r>
              <a:rPr lang="en-US" sz="1899" dirty="0">
                <a:solidFill>
                  <a:srgbClr val="000000"/>
                </a:solidFill>
                <a:latin typeface="Quicksand Medium"/>
              </a:rPr>
              <a:t>·Que </a:t>
            </a:r>
            <a:r>
              <a:rPr lang="en-US" sz="1899" dirty="0" err="1">
                <a:solidFill>
                  <a:srgbClr val="000000"/>
                </a:solidFill>
                <a:latin typeface="Quicksand Medium"/>
              </a:rPr>
              <a:t>el</a:t>
            </a:r>
            <a:r>
              <a:rPr lang="en-US" sz="1899" dirty="0">
                <a:solidFill>
                  <a:srgbClr val="000000"/>
                </a:solidFill>
                <a:latin typeface="Quicksand Medium"/>
              </a:rPr>
              <a:t> </a:t>
            </a:r>
            <a:r>
              <a:rPr lang="en-US" sz="1899" dirty="0" err="1">
                <a:solidFill>
                  <a:srgbClr val="000000"/>
                </a:solidFill>
                <a:latin typeface="Quicksand Medium"/>
              </a:rPr>
              <a:t>código</a:t>
            </a:r>
            <a:r>
              <a:rPr lang="en-US" sz="1899" dirty="0">
                <a:solidFill>
                  <a:srgbClr val="000000"/>
                </a:solidFill>
                <a:latin typeface="Quicksand Medium"/>
              </a:rPr>
              <a:t> sea </a:t>
            </a:r>
            <a:r>
              <a:rPr lang="en-US" sz="1899" dirty="0" err="1">
                <a:solidFill>
                  <a:srgbClr val="000000"/>
                </a:solidFill>
                <a:latin typeface="Quicksand Medium"/>
              </a:rPr>
              <a:t>moldeable</a:t>
            </a:r>
            <a:r>
              <a:rPr lang="en-US" sz="1899" dirty="0">
                <a:solidFill>
                  <a:srgbClr val="000000"/>
                </a:solidFill>
                <a:latin typeface="Quicksand Medium"/>
              </a:rPr>
              <a:t> y adaptable a </a:t>
            </a:r>
            <a:r>
              <a:rPr lang="en-US" sz="1899" dirty="0" err="1">
                <a:solidFill>
                  <a:srgbClr val="000000"/>
                </a:solidFill>
                <a:latin typeface="Quicksand Medium"/>
              </a:rPr>
              <a:t>cualquier</a:t>
            </a:r>
            <a:r>
              <a:rPr lang="en-US" sz="1899" dirty="0">
                <a:solidFill>
                  <a:srgbClr val="000000"/>
                </a:solidFill>
                <a:latin typeface="Quicksand Medium"/>
              </a:rPr>
              <a:t> </a:t>
            </a:r>
            <a:r>
              <a:rPr lang="en-US" sz="1899" dirty="0" err="1">
                <a:solidFill>
                  <a:srgbClr val="000000"/>
                </a:solidFill>
                <a:latin typeface="Quicksand Medium"/>
              </a:rPr>
              <a:t>estado</a:t>
            </a:r>
            <a:r>
              <a:rPr lang="en-US" sz="1899" dirty="0">
                <a:solidFill>
                  <a:srgbClr val="000000"/>
                </a:solidFill>
                <a:latin typeface="Quicksand Medium"/>
              </a:rPr>
              <a:t> de </a:t>
            </a:r>
            <a:r>
              <a:rPr lang="en-US" sz="1899" dirty="0" err="1">
                <a:solidFill>
                  <a:srgbClr val="000000"/>
                </a:solidFill>
                <a:latin typeface="Quicksand Medium"/>
              </a:rPr>
              <a:t>clima</a:t>
            </a:r>
            <a:r>
              <a:rPr lang="en-US" sz="1899" dirty="0">
                <a:solidFill>
                  <a:srgbClr val="000000"/>
                </a:solidFill>
                <a:latin typeface="Quicksand Medium"/>
              </a:rPr>
              <a:t>; es </a:t>
            </a:r>
            <a:r>
              <a:rPr lang="en-US" sz="1899" dirty="0" err="1">
                <a:solidFill>
                  <a:srgbClr val="000000"/>
                </a:solidFill>
                <a:latin typeface="Quicksand Medium"/>
              </a:rPr>
              <a:t>decir</a:t>
            </a:r>
            <a:r>
              <a:rPr lang="en-US" sz="1899" dirty="0">
                <a:solidFill>
                  <a:srgbClr val="000000"/>
                </a:solidFill>
                <a:latin typeface="Quicksand Medium"/>
              </a:rPr>
              <a:t>, que no sea solo para un </a:t>
            </a:r>
            <a:r>
              <a:rPr lang="en-US" sz="1899" dirty="0" err="1">
                <a:solidFill>
                  <a:srgbClr val="000000"/>
                </a:solidFill>
                <a:latin typeface="Quicksand Medium"/>
              </a:rPr>
              <a:t>tipo</a:t>
            </a:r>
            <a:r>
              <a:rPr lang="en-US" sz="1899" dirty="0">
                <a:solidFill>
                  <a:srgbClr val="000000"/>
                </a:solidFill>
                <a:latin typeface="Quicksand Medium"/>
              </a:rPr>
              <a:t> </a:t>
            </a:r>
            <a:r>
              <a:rPr lang="en-US" sz="1899" dirty="0" err="1">
                <a:solidFill>
                  <a:srgbClr val="000000"/>
                </a:solidFill>
                <a:latin typeface="Quicksand Medium"/>
              </a:rPr>
              <a:t>concreto</a:t>
            </a:r>
            <a:r>
              <a:rPr lang="en-US" sz="1899" dirty="0">
                <a:solidFill>
                  <a:srgbClr val="000000"/>
                </a:solidFill>
                <a:latin typeface="Quicksand Medium"/>
              </a:rPr>
              <a:t> de </a:t>
            </a:r>
            <a:r>
              <a:rPr lang="en-US" sz="1899" dirty="0" err="1">
                <a:solidFill>
                  <a:srgbClr val="000000"/>
                </a:solidFill>
                <a:latin typeface="Quicksand Medium"/>
              </a:rPr>
              <a:t>datos</a:t>
            </a:r>
            <a:r>
              <a:rPr lang="en-US" sz="1899" dirty="0">
                <a:solidFill>
                  <a:srgbClr val="000000"/>
                </a:solidFill>
                <a:latin typeface="Quicksand Medium"/>
              </a:rPr>
              <a:t>.</a:t>
            </a:r>
          </a:p>
          <a:p>
            <a:pPr marL="0" lvl="0" indent="0">
              <a:lnSpc>
                <a:spcPts val="2868"/>
              </a:lnSpc>
              <a:spcBef>
                <a:spcPct val="0"/>
              </a:spcBef>
            </a:pPr>
            <a:endParaRPr lang="en-US" sz="1899" dirty="0">
              <a:solidFill>
                <a:srgbClr val="000000"/>
              </a:solidFill>
              <a:latin typeface="Quicksand Medium"/>
            </a:endParaRPr>
          </a:p>
        </p:txBody>
      </p:sp>
      <p:sp>
        <p:nvSpPr>
          <p:cNvPr id="36" name="TextBox 36"/>
          <p:cNvSpPr txBox="1"/>
          <p:nvPr/>
        </p:nvSpPr>
        <p:spPr>
          <a:xfrm>
            <a:off x="12291190" y="6247322"/>
            <a:ext cx="4522113" cy="530860"/>
          </a:xfrm>
          <a:prstGeom prst="rect">
            <a:avLst/>
          </a:prstGeom>
        </p:spPr>
        <p:txBody>
          <a:bodyPr lIns="0" tIns="0" rIns="0" bIns="0" rtlCol="0" anchor="t">
            <a:spAutoFit/>
          </a:bodyPr>
          <a:lstStyle/>
          <a:p>
            <a:pPr marL="0" lvl="1" indent="0" algn="l">
              <a:lnSpc>
                <a:spcPts val="3919"/>
              </a:lnSpc>
              <a:spcBef>
                <a:spcPct val="0"/>
              </a:spcBef>
            </a:pPr>
            <a:r>
              <a:rPr lang="en-US" sz="3999" u="none" strike="noStrike">
                <a:solidFill>
                  <a:srgbClr val="2676A4"/>
                </a:solidFill>
                <a:latin typeface="Quicksand Bold"/>
              </a:rPr>
              <a:t>6.</a:t>
            </a:r>
          </a:p>
        </p:txBody>
      </p:sp>
      <p:sp>
        <p:nvSpPr>
          <p:cNvPr id="37" name="TextBox 37"/>
          <p:cNvSpPr txBox="1"/>
          <p:nvPr/>
        </p:nvSpPr>
        <p:spPr>
          <a:xfrm>
            <a:off x="12444509" y="6916986"/>
            <a:ext cx="4368794" cy="1313436"/>
          </a:xfrm>
          <a:prstGeom prst="rect">
            <a:avLst/>
          </a:prstGeom>
        </p:spPr>
        <p:txBody>
          <a:bodyPr lIns="0" tIns="0" rIns="0" bIns="0" rtlCol="0" anchor="t">
            <a:spAutoFit/>
          </a:bodyPr>
          <a:lstStyle/>
          <a:p>
            <a:pPr marL="0" lvl="0" indent="0" algn="l">
              <a:lnSpc>
                <a:spcPts val="2636"/>
              </a:lnSpc>
              <a:spcBef>
                <a:spcPct val="0"/>
              </a:spcBef>
            </a:pPr>
            <a:r>
              <a:rPr lang="en-US" sz="2050" dirty="0">
                <a:solidFill>
                  <a:srgbClr val="000000"/>
                </a:solidFill>
                <a:latin typeface="Quicksand Medium"/>
              </a:rPr>
              <a:t>Se </a:t>
            </a:r>
            <a:r>
              <a:rPr lang="en-US" sz="2050" dirty="0" err="1">
                <a:solidFill>
                  <a:srgbClr val="000000"/>
                </a:solidFill>
                <a:latin typeface="Quicksand Medium"/>
              </a:rPr>
              <a:t>mostrará</a:t>
            </a:r>
            <a:r>
              <a:rPr lang="en-US" sz="2050" dirty="0">
                <a:solidFill>
                  <a:srgbClr val="000000"/>
                </a:solidFill>
                <a:latin typeface="Quicksand Medium"/>
              </a:rPr>
              <a:t> un </a:t>
            </a:r>
            <a:r>
              <a:rPr lang="en-US" sz="2050" dirty="0" err="1">
                <a:solidFill>
                  <a:srgbClr val="000000"/>
                </a:solidFill>
                <a:latin typeface="Quicksand Medium"/>
              </a:rPr>
              <a:t>gráfico</a:t>
            </a:r>
            <a:r>
              <a:rPr lang="en-US" sz="2050" dirty="0">
                <a:solidFill>
                  <a:srgbClr val="000000"/>
                </a:solidFill>
                <a:latin typeface="Quicksand Medium"/>
              </a:rPr>
              <a:t> de </a:t>
            </a:r>
            <a:r>
              <a:rPr lang="en-US" sz="2050" dirty="0" err="1">
                <a:solidFill>
                  <a:srgbClr val="000000"/>
                </a:solidFill>
                <a:latin typeface="Quicksand Medium"/>
              </a:rPr>
              <a:t>los</a:t>
            </a:r>
            <a:r>
              <a:rPr lang="en-US" sz="2050" dirty="0">
                <a:solidFill>
                  <a:srgbClr val="000000"/>
                </a:solidFill>
                <a:latin typeface="Quicksand Medium"/>
              </a:rPr>
              <a:t> </a:t>
            </a:r>
            <a:r>
              <a:rPr lang="en-US" sz="2050" dirty="0" err="1">
                <a:solidFill>
                  <a:srgbClr val="000000"/>
                </a:solidFill>
                <a:latin typeface="Quicksand Medium"/>
              </a:rPr>
              <a:t>diferentes</a:t>
            </a:r>
            <a:r>
              <a:rPr lang="en-US" sz="2050" dirty="0">
                <a:solidFill>
                  <a:srgbClr val="000000"/>
                </a:solidFill>
                <a:latin typeface="Quicksand Medium"/>
              </a:rPr>
              <a:t> </a:t>
            </a:r>
            <a:r>
              <a:rPr lang="en-US" sz="2050" dirty="0" err="1">
                <a:solidFill>
                  <a:srgbClr val="000000"/>
                </a:solidFill>
                <a:latin typeface="Quicksand Medium"/>
              </a:rPr>
              <a:t>estados</a:t>
            </a:r>
            <a:r>
              <a:rPr lang="en-US" sz="2050" dirty="0">
                <a:solidFill>
                  <a:srgbClr val="000000"/>
                </a:solidFill>
                <a:latin typeface="Quicksand Medium"/>
              </a:rPr>
              <a:t> </a:t>
            </a:r>
            <a:r>
              <a:rPr lang="en-US" sz="2050" dirty="0" err="1">
                <a:solidFill>
                  <a:srgbClr val="000000"/>
                </a:solidFill>
                <a:latin typeface="Quicksand Medium"/>
              </a:rPr>
              <a:t>climáticos</a:t>
            </a:r>
            <a:r>
              <a:rPr lang="en-US" sz="2050" dirty="0">
                <a:solidFill>
                  <a:srgbClr val="000000"/>
                </a:solidFill>
                <a:latin typeface="Quicksand Medium"/>
              </a:rPr>
              <a:t> </a:t>
            </a:r>
            <a:r>
              <a:rPr lang="en-US" sz="2050" dirty="0" err="1">
                <a:solidFill>
                  <a:srgbClr val="000000"/>
                </a:solidFill>
                <a:latin typeface="Quicksand Medium"/>
              </a:rPr>
              <a:t>donde</a:t>
            </a:r>
            <a:r>
              <a:rPr lang="en-US" sz="2050" dirty="0">
                <a:solidFill>
                  <a:srgbClr val="000000"/>
                </a:solidFill>
                <a:latin typeface="Quicksand Medium"/>
              </a:rPr>
              <a:t> se </a:t>
            </a:r>
            <a:r>
              <a:rPr lang="en-US" sz="2050" dirty="0" err="1">
                <a:solidFill>
                  <a:srgbClr val="000000"/>
                </a:solidFill>
                <a:latin typeface="Quicksand Medium"/>
              </a:rPr>
              <a:t>mostrará</a:t>
            </a:r>
            <a:r>
              <a:rPr lang="en-US" sz="2050" dirty="0">
                <a:solidFill>
                  <a:srgbClr val="000000"/>
                </a:solidFill>
                <a:latin typeface="Quicksand Medium"/>
              </a:rPr>
              <a:t> </a:t>
            </a:r>
            <a:r>
              <a:rPr lang="en-US" sz="2050" dirty="0" err="1">
                <a:solidFill>
                  <a:srgbClr val="000000"/>
                </a:solidFill>
                <a:latin typeface="Quicksand Medium"/>
              </a:rPr>
              <a:t>su</a:t>
            </a:r>
            <a:r>
              <a:rPr lang="en-US" sz="2050" dirty="0">
                <a:solidFill>
                  <a:srgbClr val="000000"/>
                </a:solidFill>
                <a:latin typeface="Quicksand Medium"/>
              </a:rPr>
              <a:t> </a:t>
            </a:r>
            <a:r>
              <a:rPr lang="en-US" sz="2050" dirty="0" err="1">
                <a:solidFill>
                  <a:srgbClr val="000000"/>
                </a:solidFill>
                <a:latin typeface="Quicksand Medium"/>
              </a:rPr>
              <a:t>frecuencia</a:t>
            </a:r>
            <a:r>
              <a:rPr lang="en-US" sz="2050" dirty="0">
                <a:solidFill>
                  <a:srgbClr val="000000"/>
                </a:solidFill>
                <a:latin typeface="Quicksand Medium"/>
              </a:rPr>
              <a:t> </a:t>
            </a:r>
            <a:r>
              <a:rPr lang="en-US" sz="2050" dirty="0" err="1">
                <a:solidFill>
                  <a:srgbClr val="000000"/>
                </a:solidFill>
                <a:latin typeface="Quicksand Medium"/>
              </a:rPr>
              <a:t>dependiendo</a:t>
            </a:r>
            <a:r>
              <a:rPr lang="en-US" sz="2050" dirty="0">
                <a:solidFill>
                  <a:srgbClr val="000000"/>
                </a:solidFill>
                <a:latin typeface="Quicksand Medium"/>
              </a:rPr>
              <a:t> </a:t>
            </a:r>
            <a:r>
              <a:rPr lang="en-US" sz="2050" dirty="0" err="1">
                <a:solidFill>
                  <a:srgbClr val="000000"/>
                </a:solidFill>
                <a:latin typeface="Quicksand Medium"/>
              </a:rPr>
              <a:t>su</a:t>
            </a:r>
            <a:r>
              <a:rPr lang="en-US" sz="2050" dirty="0">
                <a:solidFill>
                  <a:srgbClr val="000000"/>
                </a:solidFill>
                <a:latin typeface="Quicksand Medium"/>
              </a:rPr>
              <a:t> </a:t>
            </a:r>
            <a:r>
              <a:rPr lang="en-US" sz="2050" dirty="0" err="1">
                <a:solidFill>
                  <a:srgbClr val="000000"/>
                </a:solidFill>
                <a:latin typeface="Quicksand Medium"/>
              </a:rPr>
              <a:t>estado</a:t>
            </a:r>
            <a:r>
              <a:rPr lang="en-US" sz="2050" dirty="0">
                <a:solidFill>
                  <a:srgbClr val="000000"/>
                </a:solidFill>
                <a:latin typeface="Quicksand Medium"/>
              </a:rPr>
              <a:t> </a:t>
            </a:r>
            <a:r>
              <a:rPr lang="en-US" sz="2050" dirty="0" err="1">
                <a:solidFill>
                  <a:srgbClr val="000000"/>
                </a:solidFill>
                <a:latin typeface="Quicksand Medium"/>
              </a:rPr>
              <a:t>inicial</a:t>
            </a:r>
            <a:r>
              <a:rPr lang="en-US" sz="2050" dirty="0">
                <a:solidFill>
                  <a:srgbClr val="000000"/>
                </a:solidFill>
                <a:latin typeface="Quicksand Medium"/>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71594" y="2546037"/>
            <a:ext cx="6221469" cy="5194927"/>
          </a:xfrm>
          <a:custGeom>
            <a:avLst/>
            <a:gdLst/>
            <a:ahLst/>
            <a:cxnLst/>
            <a:rect l="l" t="t" r="r" b="b"/>
            <a:pathLst>
              <a:path w="6221469" h="5194927">
                <a:moveTo>
                  <a:pt x="0" y="0"/>
                </a:moveTo>
                <a:lnTo>
                  <a:pt x="6221469" y="0"/>
                </a:lnTo>
                <a:lnTo>
                  <a:pt x="6221469" y="5194926"/>
                </a:lnTo>
                <a:lnTo>
                  <a:pt x="0" y="519492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5032463"/>
            <a:ext cx="5498596" cy="4673807"/>
          </a:xfrm>
          <a:custGeom>
            <a:avLst/>
            <a:gdLst/>
            <a:ahLst/>
            <a:cxnLst/>
            <a:rect l="l" t="t" r="r" b="b"/>
            <a:pathLst>
              <a:path w="5498596" h="4673807">
                <a:moveTo>
                  <a:pt x="0" y="0"/>
                </a:moveTo>
                <a:lnTo>
                  <a:pt x="5498596" y="0"/>
                </a:lnTo>
                <a:lnTo>
                  <a:pt x="5498596" y="4673807"/>
                </a:lnTo>
                <a:lnTo>
                  <a:pt x="0" y="4673807"/>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98849" y="0"/>
            <a:ext cx="3640271" cy="3640271"/>
          </a:xfrm>
          <a:custGeom>
            <a:avLst/>
            <a:gdLst/>
            <a:ahLst/>
            <a:cxnLst/>
            <a:rect l="l" t="t" r="r" b="b"/>
            <a:pathLst>
              <a:path w="3640271" h="3640271">
                <a:moveTo>
                  <a:pt x="0" y="0"/>
                </a:moveTo>
                <a:lnTo>
                  <a:pt x="3640272" y="0"/>
                </a:lnTo>
                <a:lnTo>
                  <a:pt x="3640272" y="3640271"/>
                </a:lnTo>
                <a:lnTo>
                  <a:pt x="0" y="36402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3962400" y="770522"/>
            <a:ext cx="12058835" cy="9240162"/>
            <a:chOff x="0" y="0"/>
            <a:chExt cx="3175989" cy="2433623"/>
          </a:xfrm>
        </p:grpSpPr>
        <p:sp>
          <p:nvSpPr>
            <p:cNvPr id="6" name="Freeform 6"/>
            <p:cNvSpPr/>
            <p:nvPr/>
          </p:nvSpPr>
          <p:spPr>
            <a:xfrm>
              <a:off x="0" y="0"/>
              <a:ext cx="3175989" cy="2433623"/>
            </a:xfrm>
            <a:custGeom>
              <a:avLst/>
              <a:gdLst/>
              <a:ahLst/>
              <a:cxnLst/>
              <a:rect l="l" t="t" r="r" b="b"/>
              <a:pathLst>
                <a:path w="3175989" h="2433623">
                  <a:moveTo>
                    <a:pt x="22470" y="0"/>
                  </a:moveTo>
                  <a:lnTo>
                    <a:pt x="3153519" y="0"/>
                  </a:lnTo>
                  <a:cubicBezTo>
                    <a:pt x="3159479" y="0"/>
                    <a:pt x="3165194" y="2367"/>
                    <a:pt x="3169408" y="6581"/>
                  </a:cubicBezTo>
                  <a:cubicBezTo>
                    <a:pt x="3173622" y="10795"/>
                    <a:pt x="3175989" y="16511"/>
                    <a:pt x="3175989" y="22470"/>
                  </a:cubicBezTo>
                  <a:lnTo>
                    <a:pt x="3175989" y="2411152"/>
                  </a:lnTo>
                  <a:cubicBezTo>
                    <a:pt x="3175989" y="2423562"/>
                    <a:pt x="3165929" y="2433623"/>
                    <a:pt x="3153519" y="2433623"/>
                  </a:cubicBezTo>
                  <a:lnTo>
                    <a:pt x="22470" y="2433623"/>
                  </a:lnTo>
                  <a:cubicBezTo>
                    <a:pt x="16511" y="2433623"/>
                    <a:pt x="10795" y="2431255"/>
                    <a:pt x="6581" y="2427041"/>
                  </a:cubicBezTo>
                  <a:cubicBezTo>
                    <a:pt x="2367" y="2422827"/>
                    <a:pt x="0" y="2417112"/>
                    <a:pt x="0" y="2411152"/>
                  </a:cubicBezTo>
                  <a:lnTo>
                    <a:pt x="0" y="22470"/>
                  </a:lnTo>
                  <a:cubicBezTo>
                    <a:pt x="0" y="16511"/>
                    <a:pt x="2367" y="10795"/>
                    <a:pt x="6581" y="6581"/>
                  </a:cubicBezTo>
                  <a:cubicBezTo>
                    <a:pt x="10795" y="2367"/>
                    <a:pt x="16511" y="0"/>
                    <a:pt x="22470" y="0"/>
                  </a:cubicBezTo>
                  <a:close/>
                </a:path>
              </a:pathLst>
            </a:custGeom>
            <a:solidFill>
              <a:srgbClr val="FFFFFF"/>
            </a:solidFill>
            <a:ln w="57150" cap="rnd">
              <a:solidFill>
                <a:srgbClr val="CDEEFF"/>
              </a:solidFill>
              <a:prstDash val="solid"/>
              <a:round/>
            </a:ln>
          </p:spPr>
        </p:sp>
        <p:sp>
          <p:nvSpPr>
            <p:cNvPr id="7" name="TextBox 7"/>
            <p:cNvSpPr txBox="1"/>
            <p:nvPr/>
          </p:nvSpPr>
          <p:spPr>
            <a:xfrm>
              <a:off x="0" y="-28575"/>
              <a:ext cx="3175989" cy="2462198"/>
            </a:xfrm>
            <a:prstGeom prst="rect">
              <a:avLst/>
            </a:prstGeom>
          </p:spPr>
          <p:txBody>
            <a:bodyPr lIns="50800" tIns="50800" rIns="50800" bIns="50800" rtlCol="0" anchor="ctr"/>
            <a:lstStyle/>
            <a:p>
              <a:pPr marL="0" lvl="0" indent="0" algn="ctr">
                <a:lnSpc>
                  <a:spcPts val="1403"/>
                </a:lnSpc>
                <a:spcBef>
                  <a:spcPct val="0"/>
                </a:spcBef>
              </a:pPr>
              <a:endParaRPr/>
            </a:p>
          </p:txBody>
        </p:sp>
      </p:grpSp>
      <p:grpSp>
        <p:nvGrpSpPr>
          <p:cNvPr id="9" name="Group 9"/>
          <p:cNvGrpSpPr/>
          <p:nvPr/>
        </p:nvGrpSpPr>
        <p:grpSpPr>
          <a:xfrm>
            <a:off x="5776471" y="5032463"/>
            <a:ext cx="2571750" cy="826222"/>
            <a:chOff x="0" y="0"/>
            <a:chExt cx="3429000" cy="1101629"/>
          </a:xfrm>
        </p:grpSpPr>
        <p:sp>
          <p:nvSpPr>
            <p:cNvPr id="10" name="TextBox 10"/>
            <p:cNvSpPr txBox="1"/>
            <p:nvPr/>
          </p:nvSpPr>
          <p:spPr>
            <a:xfrm>
              <a:off x="0" y="705389"/>
              <a:ext cx="3429000" cy="396240"/>
            </a:xfrm>
            <a:prstGeom prst="rect">
              <a:avLst/>
            </a:prstGeom>
          </p:spPr>
          <p:txBody>
            <a:bodyPr lIns="0" tIns="0" rIns="0" bIns="0" rtlCol="0" anchor="t">
              <a:spAutoFit/>
            </a:bodyPr>
            <a:lstStyle/>
            <a:p>
              <a:pPr marL="0" lvl="0" indent="0" algn="ctr">
                <a:lnSpc>
                  <a:spcPts val="2520"/>
                </a:lnSpc>
                <a:spcBef>
                  <a:spcPct val="0"/>
                </a:spcBef>
              </a:pPr>
              <a:endParaRPr/>
            </a:p>
          </p:txBody>
        </p:sp>
        <p:sp>
          <p:nvSpPr>
            <p:cNvPr id="11" name="TextBox 11"/>
            <p:cNvSpPr txBox="1"/>
            <p:nvPr/>
          </p:nvSpPr>
          <p:spPr>
            <a:xfrm>
              <a:off x="0" y="-57150"/>
              <a:ext cx="3429000" cy="534670"/>
            </a:xfrm>
            <a:prstGeom prst="rect">
              <a:avLst/>
            </a:prstGeom>
          </p:spPr>
          <p:txBody>
            <a:bodyPr lIns="0" tIns="0" rIns="0" bIns="0" rtlCol="0" anchor="t">
              <a:spAutoFit/>
            </a:bodyPr>
            <a:lstStyle/>
            <a:p>
              <a:pPr marL="0" lvl="0" indent="0" algn="ctr">
                <a:lnSpc>
                  <a:spcPts val="3359"/>
                </a:lnSpc>
                <a:spcBef>
                  <a:spcPct val="0"/>
                </a:spcBef>
              </a:pPr>
              <a:endParaRPr/>
            </a:p>
          </p:txBody>
        </p:sp>
      </p:grpSp>
      <p:sp>
        <p:nvSpPr>
          <p:cNvPr id="15" name="CuadroTexto 14">
            <a:extLst>
              <a:ext uri="{FF2B5EF4-FFF2-40B4-BE49-F238E27FC236}">
                <a16:creationId xmlns:a16="http://schemas.microsoft.com/office/drawing/2014/main" id="{A0F25B1C-DD65-F17D-B32A-ACA42E557AB6}"/>
              </a:ext>
            </a:extLst>
          </p:cNvPr>
          <p:cNvSpPr txBox="1"/>
          <p:nvPr/>
        </p:nvSpPr>
        <p:spPr>
          <a:xfrm>
            <a:off x="4447309" y="2193122"/>
            <a:ext cx="9393382" cy="1576714"/>
          </a:xfrm>
          <a:prstGeom prst="rect">
            <a:avLst/>
          </a:prstGeom>
          <a:noFill/>
        </p:spPr>
        <p:txBody>
          <a:bodyPr wrap="square">
            <a:spAutoFit/>
          </a:bodyPr>
          <a:lstStyle/>
          <a:p>
            <a:pPr algn="just">
              <a:lnSpc>
                <a:spcPct val="115000"/>
              </a:lnSpc>
              <a:spcAft>
                <a:spcPts val="1000"/>
              </a:spcAft>
            </a:pPr>
            <a:r>
              <a:rPr lang="es-MX" sz="2000" dirty="0">
                <a:solidFill>
                  <a:srgbClr val="0070C0"/>
                </a:solidFill>
                <a:effectLst/>
                <a:latin typeface="Quicksand Bold" panose="020B0604020202020204" charset="0"/>
                <a:ea typeface="Meiryo" panose="020B0604030504040204" pitchFamily="34" charset="-128"/>
                <a:cs typeface="Arial" panose="020B0604020202020204" pitchFamily="34" charset="0"/>
              </a:rPr>
              <a:t>Se generan secuencias simuladas de estados climáticos para el período especificado. Cada número en la lista representa el estado climático correspondiente para cada día.</a:t>
            </a:r>
          </a:p>
          <a:p>
            <a:pPr algn="just">
              <a:lnSpc>
                <a:spcPct val="115000"/>
              </a:lnSpc>
              <a:spcAft>
                <a:spcPts val="1000"/>
              </a:spcAft>
            </a:pPr>
            <a:endParaRPr lang="es-MX" dirty="0">
              <a:solidFill>
                <a:srgbClr val="0070C0"/>
              </a:solidFill>
              <a:effectLst/>
              <a:latin typeface="Quicksand Bold" panose="020B0604020202020204" charset="0"/>
              <a:ea typeface="Meiryo" panose="020B0604030504040204" pitchFamily="34" charset="-128"/>
              <a:cs typeface="Arial" panose="020B0604020202020204" pitchFamily="34" charset="0"/>
            </a:endParaRPr>
          </a:p>
        </p:txBody>
      </p:sp>
      <p:sp>
        <p:nvSpPr>
          <p:cNvPr id="8" name="TextBox 31">
            <a:extLst>
              <a:ext uri="{FF2B5EF4-FFF2-40B4-BE49-F238E27FC236}">
                <a16:creationId xmlns:a16="http://schemas.microsoft.com/office/drawing/2014/main" id="{DF69DE88-0792-ED9D-9D38-BCC0DEDE4F0F}"/>
              </a:ext>
            </a:extLst>
          </p:cNvPr>
          <p:cNvSpPr txBox="1"/>
          <p:nvPr/>
        </p:nvSpPr>
        <p:spPr>
          <a:xfrm>
            <a:off x="5098437" y="1150395"/>
            <a:ext cx="8899777" cy="400879"/>
          </a:xfrm>
          <a:prstGeom prst="rect">
            <a:avLst/>
          </a:prstGeom>
        </p:spPr>
        <p:txBody>
          <a:bodyPr wrap="square" lIns="0" tIns="0" rIns="0" bIns="0" rtlCol="0" anchor="t">
            <a:spAutoFit/>
          </a:bodyPr>
          <a:lstStyle/>
          <a:p>
            <a:pPr marL="0" lvl="0" indent="0" algn="ctr">
              <a:lnSpc>
                <a:spcPts val="3359"/>
              </a:lnSpc>
              <a:spcBef>
                <a:spcPct val="0"/>
              </a:spcBef>
            </a:pPr>
            <a:r>
              <a:rPr lang="en-US" sz="2400" dirty="0">
                <a:solidFill>
                  <a:srgbClr val="2676A4"/>
                </a:solidFill>
                <a:latin typeface="Quicksand Bold"/>
              </a:rPr>
              <a:t>2.Simulación del </a:t>
            </a:r>
            <a:r>
              <a:rPr lang="en-US" sz="2400" dirty="0" err="1">
                <a:solidFill>
                  <a:srgbClr val="2676A4"/>
                </a:solidFill>
                <a:latin typeface="Quicksand Bold"/>
              </a:rPr>
              <a:t>clíma</a:t>
            </a:r>
            <a:r>
              <a:rPr lang="en-US" sz="2400" dirty="0">
                <a:solidFill>
                  <a:srgbClr val="2676A4"/>
                </a:solidFill>
                <a:latin typeface="Quicksand Bold"/>
              </a:rPr>
              <a:t> a lo largo del </a:t>
            </a:r>
            <a:r>
              <a:rPr lang="en-US" sz="2400" dirty="0" err="1">
                <a:solidFill>
                  <a:srgbClr val="2676A4"/>
                </a:solidFill>
                <a:latin typeface="Quicksand Bold"/>
              </a:rPr>
              <a:t>tiempo</a:t>
            </a:r>
            <a:r>
              <a:rPr lang="en-US" sz="2400" dirty="0">
                <a:solidFill>
                  <a:srgbClr val="2676A4"/>
                </a:solidFill>
                <a:latin typeface="Quicksand Bold"/>
              </a:rPr>
              <a:t>:</a:t>
            </a:r>
          </a:p>
        </p:txBody>
      </p:sp>
      <p:pic>
        <p:nvPicPr>
          <p:cNvPr id="12" name="Imagen 11" descr="imagen">
            <a:extLst>
              <a:ext uri="{FF2B5EF4-FFF2-40B4-BE49-F238E27FC236}">
                <a16:creationId xmlns:a16="http://schemas.microsoft.com/office/drawing/2014/main" id="{2C04207D-1262-DAA0-B2D5-A7F9370D4E6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47309" y="3748767"/>
            <a:ext cx="10202035" cy="2805113"/>
          </a:xfrm>
          <a:prstGeom prst="rect">
            <a:avLst/>
          </a:prstGeom>
          <a:noFill/>
          <a:ln>
            <a:noFill/>
          </a:ln>
        </p:spPr>
      </p:pic>
    </p:spTree>
    <p:extLst>
      <p:ext uri="{BB962C8B-B14F-4D97-AF65-F5344CB8AC3E}">
        <p14:creationId xmlns:p14="http://schemas.microsoft.com/office/powerpoint/2010/main" val="210976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71594" y="2546037"/>
            <a:ext cx="6221469" cy="5194927"/>
          </a:xfrm>
          <a:custGeom>
            <a:avLst/>
            <a:gdLst/>
            <a:ahLst/>
            <a:cxnLst/>
            <a:rect l="l" t="t" r="r" b="b"/>
            <a:pathLst>
              <a:path w="6221469" h="5194927">
                <a:moveTo>
                  <a:pt x="0" y="0"/>
                </a:moveTo>
                <a:lnTo>
                  <a:pt x="6221469" y="0"/>
                </a:lnTo>
                <a:lnTo>
                  <a:pt x="6221469" y="5194926"/>
                </a:lnTo>
                <a:lnTo>
                  <a:pt x="0" y="519492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5032463"/>
            <a:ext cx="5498596" cy="4673807"/>
          </a:xfrm>
          <a:custGeom>
            <a:avLst/>
            <a:gdLst/>
            <a:ahLst/>
            <a:cxnLst/>
            <a:rect l="l" t="t" r="r" b="b"/>
            <a:pathLst>
              <a:path w="5498596" h="4673807">
                <a:moveTo>
                  <a:pt x="0" y="0"/>
                </a:moveTo>
                <a:lnTo>
                  <a:pt x="5498596" y="0"/>
                </a:lnTo>
                <a:lnTo>
                  <a:pt x="5498596" y="4673807"/>
                </a:lnTo>
                <a:lnTo>
                  <a:pt x="0" y="4673807"/>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98849" y="0"/>
            <a:ext cx="3640271" cy="3640271"/>
          </a:xfrm>
          <a:custGeom>
            <a:avLst/>
            <a:gdLst/>
            <a:ahLst/>
            <a:cxnLst/>
            <a:rect l="l" t="t" r="r" b="b"/>
            <a:pathLst>
              <a:path w="3640271" h="3640271">
                <a:moveTo>
                  <a:pt x="0" y="0"/>
                </a:moveTo>
                <a:lnTo>
                  <a:pt x="3640272" y="0"/>
                </a:lnTo>
                <a:lnTo>
                  <a:pt x="3640272" y="3640271"/>
                </a:lnTo>
                <a:lnTo>
                  <a:pt x="0" y="36402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298850" y="0"/>
            <a:ext cx="16455750" cy="10287000"/>
            <a:chOff x="0" y="0"/>
            <a:chExt cx="3175989" cy="2433623"/>
          </a:xfrm>
        </p:grpSpPr>
        <p:sp>
          <p:nvSpPr>
            <p:cNvPr id="6" name="Freeform 6"/>
            <p:cNvSpPr/>
            <p:nvPr/>
          </p:nvSpPr>
          <p:spPr>
            <a:xfrm>
              <a:off x="0" y="0"/>
              <a:ext cx="3175989" cy="2433623"/>
            </a:xfrm>
            <a:custGeom>
              <a:avLst/>
              <a:gdLst/>
              <a:ahLst/>
              <a:cxnLst/>
              <a:rect l="l" t="t" r="r" b="b"/>
              <a:pathLst>
                <a:path w="3175989" h="2433623">
                  <a:moveTo>
                    <a:pt x="22470" y="0"/>
                  </a:moveTo>
                  <a:lnTo>
                    <a:pt x="3153519" y="0"/>
                  </a:lnTo>
                  <a:cubicBezTo>
                    <a:pt x="3159479" y="0"/>
                    <a:pt x="3165194" y="2367"/>
                    <a:pt x="3169408" y="6581"/>
                  </a:cubicBezTo>
                  <a:cubicBezTo>
                    <a:pt x="3173622" y="10795"/>
                    <a:pt x="3175989" y="16511"/>
                    <a:pt x="3175989" y="22470"/>
                  </a:cubicBezTo>
                  <a:lnTo>
                    <a:pt x="3175989" y="2411152"/>
                  </a:lnTo>
                  <a:cubicBezTo>
                    <a:pt x="3175989" y="2423562"/>
                    <a:pt x="3165929" y="2433623"/>
                    <a:pt x="3153519" y="2433623"/>
                  </a:cubicBezTo>
                  <a:lnTo>
                    <a:pt x="22470" y="2433623"/>
                  </a:lnTo>
                  <a:cubicBezTo>
                    <a:pt x="16511" y="2433623"/>
                    <a:pt x="10795" y="2431255"/>
                    <a:pt x="6581" y="2427041"/>
                  </a:cubicBezTo>
                  <a:cubicBezTo>
                    <a:pt x="2367" y="2422827"/>
                    <a:pt x="0" y="2417112"/>
                    <a:pt x="0" y="2411152"/>
                  </a:cubicBezTo>
                  <a:lnTo>
                    <a:pt x="0" y="22470"/>
                  </a:lnTo>
                  <a:cubicBezTo>
                    <a:pt x="0" y="16511"/>
                    <a:pt x="2367" y="10795"/>
                    <a:pt x="6581" y="6581"/>
                  </a:cubicBezTo>
                  <a:cubicBezTo>
                    <a:pt x="10795" y="2367"/>
                    <a:pt x="16511" y="0"/>
                    <a:pt x="22470" y="0"/>
                  </a:cubicBezTo>
                  <a:close/>
                </a:path>
              </a:pathLst>
            </a:custGeom>
            <a:solidFill>
              <a:srgbClr val="FFFFFF"/>
            </a:solidFill>
            <a:ln w="57150" cap="rnd">
              <a:solidFill>
                <a:srgbClr val="CDEEFF"/>
              </a:solidFill>
              <a:prstDash val="solid"/>
              <a:round/>
            </a:ln>
          </p:spPr>
        </p:sp>
        <p:sp>
          <p:nvSpPr>
            <p:cNvPr id="7" name="TextBox 7"/>
            <p:cNvSpPr txBox="1"/>
            <p:nvPr/>
          </p:nvSpPr>
          <p:spPr>
            <a:xfrm>
              <a:off x="0" y="-28575"/>
              <a:ext cx="3175989" cy="2462198"/>
            </a:xfrm>
            <a:prstGeom prst="rect">
              <a:avLst/>
            </a:prstGeom>
          </p:spPr>
          <p:txBody>
            <a:bodyPr lIns="50800" tIns="50800" rIns="50800" bIns="50800" rtlCol="0" anchor="ctr"/>
            <a:lstStyle/>
            <a:p>
              <a:pPr marL="0" lvl="0" indent="0" algn="ctr">
                <a:lnSpc>
                  <a:spcPts val="1403"/>
                </a:lnSpc>
                <a:spcBef>
                  <a:spcPct val="0"/>
                </a:spcBef>
              </a:pPr>
              <a:endParaRPr/>
            </a:p>
          </p:txBody>
        </p:sp>
      </p:grpSp>
      <p:grpSp>
        <p:nvGrpSpPr>
          <p:cNvPr id="9" name="Group 9"/>
          <p:cNvGrpSpPr/>
          <p:nvPr/>
        </p:nvGrpSpPr>
        <p:grpSpPr>
          <a:xfrm>
            <a:off x="5776471" y="5032463"/>
            <a:ext cx="2571750" cy="826222"/>
            <a:chOff x="0" y="0"/>
            <a:chExt cx="3429000" cy="1101629"/>
          </a:xfrm>
        </p:grpSpPr>
        <p:sp>
          <p:nvSpPr>
            <p:cNvPr id="10" name="TextBox 10"/>
            <p:cNvSpPr txBox="1"/>
            <p:nvPr/>
          </p:nvSpPr>
          <p:spPr>
            <a:xfrm>
              <a:off x="0" y="705389"/>
              <a:ext cx="3429000" cy="396240"/>
            </a:xfrm>
            <a:prstGeom prst="rect">
              <a:avLst/>
            </a:prstGeom>
          </p:spPr>
          <p:txBody>
            <a:bodyPr lIns="0" tIns="0" rIns="0" bIns="0" rtlCol="0" anchor="t">
              <a:spAutoFit/>
            </a:bodyPr>
            <a:lstStyle/>
            <a:p>
              <a:pPr marL="0" lvl="0" indent="0" algn="ctr">
                <a:lnSpc>
                  <a:spcPts val="2520"/>
                </a:lnSpc>
                <a:spcBef>
                  <a:spcPct val="0"/>
                </a:spcBef>
              </a:pPr>
              <a:endParaRPr/>
            </a:p>
          </p:txBody>
        </p:sp>
        <p:sp>
          <p:nvSpPr>
            <p:cNvPr id="11" name="TextBox 11"/>
            <p:cNvSpPr txBox="1"/>
            <p:nvPr/>
          </p:nvSpPr>
          <p:spPr>
            <a:xfrm>
              <a:off x="0" y="-57150"/>
              <a:ext cx="3429000" cy="534670"/>
            </a:xfrm>
            <a:prstGeom prst="rect">
              <a:avLst/>
            </a:prstGeom>
          </p:spPr>
          <p:txBody>
            <a:bodyPr lIns="0" tIns="0" rIns="0" bIns="0" rtlCol="0" anchor="t">
              <a:spAutoFit/>
            </a:bodyPr>
            <a:lstStyle/>
            <a:p>
              <a:pPr marL="0" lvl="0" indent="0" algn="ctr">
                <a:lnSpc>
                  <a:spcPts val="3359"/>
                </a:lnSpc>
                <a:spcBef>
                  <a:spcPct val="0"/>
                </a:spcBef>
              </a:pPr>
              <a:endParaRPr/>
            </a:p>
          </p:txBody>
        </p:sp>
      </p:grpSp>
      <p:sp>
        <p:nvSpPr>
          <p:cNvPr id="15" name="CuadroTexto 14">
            <a:extLst>
              <a:ext uri="{FF2B5EF4-FFF2-40B4-BE49-F238E27FC236}">
                <a16:creationId xmlns:a16="http://schemas.microsoft.com/office/drawing/2014/main" id="{A0F25B1C-DD65-F17D-B32A-ACA42E557AB6}"/>
              </a:ext>
            </a:extLst>
          </p:cNvPr>
          <p:cNvSpPr txBox="1"/>
          <p:nvPr/>
        </p:nvSpPr>
        <p:spPr>
          <a:xfrm>
            <a:off x="1711190" y="1142665"/>
            <a:ext cx="15236550" cy="1789080"/>
          </a:xfrm>
          <a:prstGeom prst="rect">
            <a:avLst/>
          </a:prstGeom>
          <a:noFill/>
        </p:spPr>
        <p:txBody>
          <a:bodyPr wrap="square">
            <a:spAutoFit/>
          </a:bodyPr>
          <a:lstStyle/>
          <a:p>
            <a:pPr algn="just">
              <a:lnSpc>
                <a:spcPct val="115000"/>
              </a:lnSpc>
              <a:spcAft>
                <a:spcPts val="1000"/>
              </a:spcAft>
            </a:pPr>
            <a:r>
              <a:rPr lang="es-MX" sz="2400" dirty="0">
                <a:solidFill>
                  <a:srgbClr val="0070C0"/>
                </a:solidFill>
                <a:effectLst/>
                <a:latin typeface="Quicksand Bold" panose="020B0604020202020204" charset="0"/>
                <a:ea typeface="Meiryo" panose="020B0604030504040204" pitchFamily="34" charset="-128"/>
                <a:cs typeface="Arial" panose="020B0604020202020204" pitchFamily="34" charset="0"/>
              </a:rPr>
              <a:t>Los gráficos muestran la distribución de estados climáticos simulados para cada condición inicial. La altura de las barras representa la frecuencia de ocurrencia de cada estado climático durante el período simulado.</a:t>
            </a:r>
          </a:p>
          <a:p>
            <a:pPr algn="just">
              <a:lnSpc>
                <a:spcPct val="115000"/>
              </a:lnSpc>
              <a:spcAft>
                <a:spcPts val="1000"/>
              </a:spcAft>
            </a:pPr>
            <a:endParaRPr lang="es-MX" dirty="0">
              <a:solidFill>
                <a:srgbClr val="0070C0"/>
              </a:solidFill>
              <a:effectLst/>
              <a:latin typeface="Quicksand Bold" panose="020B0604020202020204" charset="0"/>
              <a:ea typeface="Meiryo" panose="020B0604030504040204" pitchFamily="34" charset="-128"/>
              <a:cs typeface="Arial" panose="020B0604020202020204" pitchFamily="34" charset="0"/>
            </a:endParaRPr>
          </a:p>
        </p:txBody>
      </p:sp>
      <p:sp>
        <p:nvSpPr>
          <p:cNvPr id="13" name="TextBox 24">
            <a:extLst>
              <a:ext uri="{FF2B5EF4-FFF2-40B4-BE49-F238E27FC236}">
                <a16:creationId xmlns:a16="http://schemas.microsoft.com/office/drawing/2014/main" id="{0E9FA044-5887-ED8D-D9DE-AF75D706464C}"/>
              </a:ext>
            </a:extLst>
          </p:cNvPr>
          <p:cNvSpPr txBox="1"/>
          <p:nvPr/>
        </p:nvSpPr>
        <p:spPr>
          <a:xfrm>
            <a:off x="5385317" y="360845"/>
            <a:ext cx="7517366" cy="413190"/>
          </a:xfrm>
          <a:prstGeom prst="rect">
            <a:avLst/>
          </a:prstGeom>
        </p:spPr>
        <p:txBody>
          <a:bodyPr wrap="square" lIns="0" tIns="0" rIns="0" bIns="0" rtlCol="0" anchor="t">
            <a:spAutoFit/>
          </a:bodyPr>
          <a:lstStyle/>
          <a:p>
            <a:pPr marL="0" lvl="0" indent="0" algn="ctr">
              <a:lnSpc>
                <a:spcPts val="3359"/>
              </a:lnSpc>
              <a:spcBef>
                <a:spcPct val="0"/>
              </a:spcBef>
            </a:pPr>
            <a:r>
              <a:rPr lang="en-US" sz="2800" dirty="0">
                <a:solidFill>
                  <a:srgbClr val="2676A4"/>
                </a:solidFill>
                <a:latin typeface="Quicksand Bold"/>
              </a:rPr>
              <a:t>3.Análisis del </a:t>
            </a:r>
            <a:r>
              <a:rPr lang="en-US" sz="2800" dirty="0" err="1">
                <a:solidFill>
                  <a:srgbClr val="2676A4"/>
                </a:solidFill>
                <a:latin typeface="Quicksand Bold"/>
              </a:rPr>
              <a:t>clima</a:t>
            </a:r>
            <a:r>
              <a:rPr lang="en-US" sz="2800" dirty="0">
                <a:solidFill>
                  <a:srgbClr val="2676A4"/>
                </a:solidFill>
                <a:latin typeface="Quicksand Bold"/>
              </a:rPr>
              <a:t> </a:t>
            </a:r>
            <a:r>
              <a:rPr lang="en-US" sz="2800" dirty="0" err="1">
                <a:solidFill>
                  <a:srgbClr val="2676A4"/>
                </a:solidFill>
                <a:latin typeface="Quicksand Bold"/>
              </a:rPr>
              <a:t>simulado</a:t>
            </a:r>
            <a:r>
              <a:rPr lang="en-US" sz="2800" dirty="0">
                <a:solidFill>
                  <a:srgbClr val="2676A4"/>
                </a:solidFill>
                <a:latin typeface="Quicksand Bold"/>
              </a:rPr>
              <a:t>:</a:t>
            </a:r>
          </a:p>
        </p:txBody>
      </p:sp>
      <p:pic>
        <p:nvPicPr>
          <p:cNvPr id="14" name="Imagen 13" descr="imagen">
            <a:extLst>
              <a:ext uri="{FF2B5EF4-FFF2-40B4-BE49-F238E27FC236}">
                <a16:creationId xmlns:a16="http://schemas.microsoft.com/office/drawing/2014/main" id="{71CC662E-FB5D-00E6-7AAD-1BD94CCD425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597517" y="2691511"/>
            <a:ext cx="6280982" cy="3880343"/>
          </a:xfrm>
          <a:prstGeom prst="rect">
            <a:avLst/>
          </a:prstGeom>
          <a:noFill/>
          <a:ln>
            <a:noFill/>
          </a:ln>
        </p:spPr>
      </p:pic>
      <p:pic>
        <p:nvPicPr>
          <p:cNvPr id="16" name="Imagen 15" descr="imagen">
            <a:extLst>
              <a:ext uri="{FF2B5EF4-FFF2-40B4-BE49-F238E27FC236}">
                <a16:creationId xmlns:a16="http://schemas.microsoft.com/office/drawing/2014/main" id="{F8380A96-0C50-5C10-5B8B-340CC8ED52F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66065" y="2894327"/>
            <a:ext cx="5781675" cy="3677528"/>
          </a:xfrm>
          <a:prstGeom prst="rect">
            <a:avLst/>
          </a:prstGeom>
          <a:noFill/>
          <a:ln>
            <a:noFill/>
          </a:ln>
        </p:spPr>
      </p:pic>
      <p:pic>
        <p:nvPicPr>
          <p:cNvPr id="17" name="Imagen 16" descr="imagen">
            <a:extLst>
              <a:ext uri="{FF2B5EF4-FFF2-40B4-BE49-F238E27FC236}">
                <a16:creationId xmlns:a16="http://schemas.microsoft.com/office/drawing/2014/main" id="{72FEEDE7-63DE-3DFC-7DC3-0BB7D6FAC08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704173" y="6715125"/>
            <a:ext cx="5781675" cy="3571875"/>
          </a:xfrm>
          <a:prstGeom prst="rect">
            <a:avLst/>
          </a:prstGeom>
          <a:noFill/>
          <a:ln>
            <a:noFill/>
          </a:ln>
        </p:spPr>
      </p:pic>
      <p:pic>
        <p:nvPicPr>
          <p:cNvPr id="18" name="Imagen 17" descr="imagen">
            <a:extLst>
              <a:ext uri="{FF2B5EF4-FFF2-40B4-BE49-F238E27FC236}">
                <a16:creationId xmlns:a16="http://schemas.microsoft.com/office/drawing/2014/main" id="{9BB300F5-6742-BA54-97F5-22BC00A01A27}"/>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1200548" y="6526821"/>
            <a:ext cx="5781675" cy="3571875"/>
          </a:xfrm>
          <a:prstGeom prst="rect">
            <a:avLst/>
          </a:prstGeom>
          <a:noFill/>
          <a:ln>
            <a:noFill/>
          </a:ln>
        </p:spPr>
      </p:pic>
    </p:spTree>
    <p:extLst>
      <p:ext uri="{BB962C8B-B14F-4D97-AF65-F5344CB8AC3E}">
        <p14:creationId xmlns:p14="http://schemas.microsoft.com/office/powerpoint/2010/main" val="2076436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71594" y="2546037"/>
            <a:ext cx="6221469" cy="5194927"/>
          </a:xfrm>
          <a:custGeom>
            <a:avLst/>
            <a:gdLst/>
            <a:ahLst/>
            <a:cxnLst/>
            <a:rect l="l" t="t" r="r" b="b"/>
            <a:pathLst>
              <a:path w="6221469" h="5194927">
                <a:moveTo>
                  <a:pt x="0" y="0"/>
                </a:moveTo>
                <a:lnTo>
                  <a:pt x="6221469" y="0"/>
                </a:lnTo>
                <a:lnTo>
                  <a:pt x="6221469" y="5194926"/>
                </a:lnTo>
                <a:lnTo>
                  <a:pt x="0" y="519492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5032463"/>
            <a:ext cx="5498596" cy="4673807"/>
          </a:xfrm>
          <a:custGeom>
            <a:avLst/>
            <a:gdLst/>
            <a:ahLst/>
            <a:cxnLst/>
            <a:rect l="l" t="t" r="r" b="b"/>
            <a:pathLst>
              <a:path w="5498596" h="4673807">
                <a:moveTo>
                  <a:pt x="0" y="0"/>
                </a:moveTo>
                <a:lnTo>
                  <a:pt x="5498596" y="0"/>
                </a:lnTo>
                <a:lnTo>
                  <a:pt x="5498596" y="4673807"/>
                </a:lnTo>
                <a:lnTo>
                  <a:pt x="0" y="4673807"/>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98849" y="0"/>
            <a:ext cx="3640271" cy="3640271"/>
          </a:xfrm>
          <a:custGeom>
            <a:avLst/>
            <a:gdLst/>
            <a:ahLst/>
            <a:cxnLst/>
            <a:rect l="l" t="t" r="r" b="b"/>
            <a:pathLst>
              <a:path w="3640271" h="3640271">
                <a:moveTo>
                  <a:pt x="0" y="0"/>
                </a:moveTo>
                <a:lnTo>
                  <a:pt x="3640272" y="0"/>
                </a:lnTo>
                <a:lnTo>
                  <a:pt x="3640272" y="3640271"/>
                </a:lnTo>
                <a:lnTo>
                  <a:pt x="0" y="36402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3962400" y="770522"/>
            <a:ext cx="12058835" cy="9240162"/>
            <a:chOff x="0" y="0"/>
            <a:chExt cx="3175989" cy="2433623"/>
          </a:xfrm>
        </p:grpSpPr>
        <p:sp>
          <p:nvSpPr>
            <p:cNvPr id="6" name="Freeform 6"/>
            <p:cNvSpPr/>
            <p:nvPr/>
          </p:nvSpPr>
          <p:spPr>
            <a:xfrm>
              <a:off x="0" y="0"/>
              <a:ext cx="3175989" cy="2433623"/>
            </a:xfrm>
            <a:custGeom>
              <a:avLst/>
              <a:gdLst/>
              <a:ahLst/>
              <a:cxnLst/>
              <a:rect l="l" t="t" r="r" b="b"/>
              <a:pathLst>
                <a:path w="3175989" h="2433623">
                  <a:moveTo>
                    <a:pt x="22470" y="0"/>
                  </a:moveTo>
                  <a:lnTo>
                    <a:pt x="3153519" y="0"/>
                  </a:lnTo>
                  <a:cubicBezTo>
                    <a:pt x="3159479" y="0"/>
                    <a:pt x="3165194" y="2367"/>
                    <a:pt x="3169408" y="6581"/>
                  </a:cubicBezTo>
                  <a:cubicBezTo>
                    <a:pt x="3173622" y="10795"/>
                    <a:pt x="3175989" y="16511"/>
                    <a:pt x="3175989" y="22470"/>
                  </a:cubicBezTo>
                  <a:lnTo>
                    <a:pt x="3175989" y="2411152"/>
                  </a:lnTo>
                  <a:cubicBezTo>
                    <a:pt x="3175989" y="2423562"/>
                    <a:pt x="3165929" y="2433623"/>
                    <a:pt x="3153519" y="2433623"/>
                  </a:cubicBezTo>
                  <a:lnTo>
                    <a:pt x="22470" y="2433623"/>
                  </a:lnTo>
                  <a:cubicBezTo>
                    <a:pt x="16511" y="2433623"/>
                    <a:pt x="10795" y="2431255"/>
                    <a:pt x="6581" y="2427041"/>
                  </a:cubicBezTo>
                  <a:cubicBezTo>
                    <a:pt x="2367" y="2422827"/>
                    <a:pt x="0" y="2417112"/>
                    <a:pt x="0" y="2411152"/>
                  </a:cubicBezTo>
                  <a:lnTo>
                    <a:pt x="0" y="22470"/>
                  </a:lnTo>
                  <a:cubicBezTo>
                    <a:pt x="0" y="16511"/>
                    <a:pt x="2367" y="10795"/>
                    <a:pt x="6581" y="6581"/>
                  </a:cubicBezTo>
                  <a:cubicBezTo>
                    <a:pt x="10795" y="2367"/>
                    <a:pt x="16511" y="0"/>
                    <a:pt x="22470" y="0"/>
                  </a:cubicBezTo>
                  <a:close/>
                </a:path>
              </a:pathLst>
            </a:custGeom>
            <a:solidFill>
              <a:srgbClr val="FFFFFF"/>
            </a:solidFill>
            <a:ln w="57150" cap="rnd">
              <a:solidFill>
                <a:srgbClr val="CDEEFF"/>
              </a:solidFill>
              <a:prstDash val="solid"/>
              <a:round/>
            </a:ln>
          </p:spPr>
        </p:sp>
        <p:sp>
          <p:nvSpPr>
            <p:cNvPr id="7" name="TextBox 7"/>
            <p:cNvSpPr txBox="1"/>
            <p:nvPr/>
          </p:nvSpPr>
          <p:spPr>
            <a:xfrm>
              <a:off x="0" y="-28575"/>
              <a:ext cx="3175989" cy="2462198"/>
            </a:xfrm>
            <a:prstGeom prst="rect">
              <a:avLst/>
            </a:prstGeom>
          </p:spPr>
          <p:txBody>
            <a:bodyPr lIns="50800" tIns="50800" rIns="50800" bIns="50800" rtlCol="0" anchor="ctr"/>
            <a:lstStyle/>
            <a:p>
              <a:pPr marL="0" lvl="0" indent="0" algn="ctr">
                <a:lnSpc>
                  <a:spcPts val="1403"/>
                </a:lnSpc>
                <a:spcBef>
                  <a:spcPct val="0"/>
                </a:spcBef>
              </a:pPr>
              <a:endParaRPr/>
            </a:p>
          </p:txBody>
        </p:sp>
      </p:grpSp>
      <p:grpSp>
        <p:nvGrpSpPr>
          <p:cNvPr id="9" name="Group 9"/>
          <p:cNvGrpSpPr/>
          <p:nvPr/>
        </p:nvGrpSpPr>
        <p:grpSpPr>
          <a:xfrm>
            <a:off x="5776471" y="5032463"/>
            <a:ext cx="2571750" cy="826222"/>
            <a:chOff x="0" y="0"/>
            <a:chExt cx="3429000" cy="1101629"/>
          </a:xfrm>
        </p:grpSpPr>
        <p:sp>
          <p:nvSpPr>
            <p:cNvPr id="10" name="TextBox 10"/>
            <p:cNvSpPr txBox="1"/>
            <p:nvPr/>
          </p:nvSpPr>
          <p:spPr>
            <a:xfrm>
              <a:off x="0" y="705389"/>
              <a:ext cx="3429000" cy="396240"/>
            </a:xfrm>
            <a:prstGeom prst="rect">
              <a:avLst/>
            </a:prstGeom>
          </p:spPr>
          <p:txBody>
            <a:bodyPr lIns="0" tIns="0" rIns="0" bIns="0" rtlCol="0" anchor="t">
              <a:spAutoFit/>
            </a:bodyPr>
            <a:lstStyle/>
            <a:p>
              <a:pPr marL="0" lvl="0" indent="0" algn="ctr">
                <a:lnSpc>
                  <a:spcPts val="2520"/>
                </a:lnSpc>
                <a:spcBef>
                  <a:spcPct val="0"/>
                </a:spcBef>
              </a:pPr>
              <a:endParaRPr/>
            </a:p>
          </p:txBody>
        </p:sp>
        <p:sp>
          <p:nvSpPr>
            <p:cNvPr id="11" name="TextBox 11"/>
            <p:cNvSpPr txBox="1"/>
            <p:nvPr/>
          </p:nvSpPr>
          <p:spPr>
            <a:xfrm>
              <a:off x="0" y="-57150"/>
              <a:ext cx="3429000" cy="534670"/>
            </a:xfrm>
            <a:prstGeom prst="rect">
              <a:avLst/>
            </a:prstGeom>
          </p:spPr>
          <p:txBody>
            <a:bodyPr lIns="0" tIns="0" rIns="0" bIns="0" rtlCol="0" anchor="t">
              <a:spAutoFit/>
            </a:bodyPr>
            <a:lstStyle/>
            <a:p>
              <a:pPr marL="0" lvl="0" indent="0" algn="ctr">
                <a:lnSpc>
                  <a:spcPts val="3359"/>
                </a:lnSpc>
                <a:spcBef>
                  <a:spcPct val="0"/>
                </a:spcBef>
              </a:pPr>
              <a:endParaRPr/>
            </a:p>
          </p:txBody>
        </p:sp>
      </p:grpSp>
      <p:sp>
        <p:nvSpPr>
          <p:cNvPr id="8" name="TextBox 33">
            <a:extLst>
              <a:ext uri="{FF2B5EF4-FFF2-40B4-BE49-F238E27FC236}">
                <a16:creationId xmlns:a16="http://schemas.microsoft.com/office/drawing/2014/main" id="{D861E261-C4B5-9E52-8F8D-863F63888A4B}"/>
              </a:ext>
            </a:extLst>
          </p:cNvPr>
          <p:cNvSpPr txBox="1"/>
          <p:nvPr/>
        </p:nvSpPr>
        <p:spPr>
          <a:xfrm>
            <a:off x="6069795" y="1053145"/>
            <a:ext cx="6148410" cy="400879"/>
          </a:xfrm>
          <a:prstGeom prst="rect">
            <a:avLst/>
          </a:prstGeom>
        </p:spPr>
        <p:txBody>
          <a:bodyPr wrap="square" lIns="0" tIns="0" rIns="0" bIns="0" rtlCol="0" anchor="t">
            <a:spAutoFit/>
          </a:bodyPr>
          <a:lstStyle/>
          <a:p>
            <a:pPr algn="ctr">
              <a:lnSpc>
                <a:spcPts val="3359"/>
              </a:lnSpc>
            </a:pPr>
            <a:r>
              <a:rPr lang="en-US" sz="2400" dirty="0">
                <a:solidFill>
                  <a:srgbClr val="2676A4"/>
                </a:solidFill>
                <a:latin typeface="Quicksand Bold"/>
              </a:rPr>
              <a:t>4. </a:t>
            </a:r>
            <a:r>
              <a:rPr lang="en-US" sz="2400" dirty="0" err="1">
                <a:solidFill>
                  <a:srgbClr val="2676A4"/>
                </a:solidFill>
                <a:latin typeface="Quicksand Bold"/>
              </a:rPr>
              <a:t>Análisis</a:t>
            </a:r>
            <a:r>
              <a:rPr lang="en-US" sz="2400" dirty="0">
                <a:solidFill>
                  <a:srgbClr val="2676A4"/>
                </a:solidFill>
                <a:latin typeface="Quicksand Bold"/>
              </a:rPr>
              <a:t> </a:t>
            </a:r>
            <a:r>
              <a:rPr lang="en-US" sz="2400" dirty="0" err="1">
                <a:solidFill>
                  <a:srgbClr val="2676A4"/>
                </a:solidFill>
                <a:latin typeface="Quicksand Bold"/>
              </a:rPr>
              <a:t>agregado</a:t>
            </a:r>
            <a:r>
              <a:rPr lang="en-US" sz="2400" dirty="0">
                <a:solidFill>
                  <a:srgbClr val="2676A4"/>
                </a:solidFill>
                <a:latin typeface="Quicksand Bold"/>
              </a:rPr>
              <a:t> extra:</a:t>
            </a:r>
          </a:p>
        </p:txBody>
      </p:sp>
      <p:sp>
        <p:nvSpPr>
          <p:cNvPr id="14" name="CuadroTexto 13">
            <a:extLst>
              <a:ext uri="{FF2B5EF4-FFF2-40B4-BE49-F238E27FC236}">
                <a16:creationId xmlns:a16="http://schemas.microsoft.com/office/drawing/2014/main" id="{9508928E-4144-84F7-DF34-B71EF90067D0}"/>
              </a:ext>
            </a:extLst>
          </p:cNvPr>
          <p:cNvSpPr txBox="1"/>
          <p:nvPr/>
        </p:nvSpPr>
        <p:spPr>
          <a:xfrm>
            <a:off x="4476188" y="2129242"/>
            <a:ext cx="10078012" cy="1808700"/>
          </a:xfrm>
          <a:prstGeom prst="rect">
            <a:avLst/>
          </a:prstGeom>
          <a:noFill/>
        </p:spPr>
        <p:txBody>
          <a:bodyPr wrap="square">
            <a:spAutoFit/>
          </a:bodyPr>
          <a:lstStyle/>
          <a:p>
            <a:pPr algn="just">
              <a:lnSpc>
                <a:spcPct val="115000"/>
              </a:lnSpc>
              <a:spcAft>
                <a:spcPts val="1000"/>
              </a:spcAft>
            </a:pPr>
            <a:r>
              <a:rPr lang="es-MX" sz="2400" dirty="0">
                <a:solidFill>
                  <a:srgbClr val="0070C0"/>
                </a:solidFill>
                <a:effectLst/>
                <a:latin typeface="Quicksand Bold" panose="020B0604020202020204" charset="0"/>
                <a:ea typeface="Meiryo" panose="020B0604030504040204" pitchFamily="34" charset="-128"/>
                <a:cs typeface="Arial" panose="020B0604020202020204" pitchFamily="34" charset="0"/>
              </a:rPr>
              <a:t>El gráfico muestra la suma total y el promedio de la ocurrencia de cada estado climático a lo largo de todas las simulaciones.</a:t>
            </a:r>
            <a:endParaRPr lang="es-MX" sz="2000" dirty="0">
              <a:solidFill>
                <a:srgbClr val="0070C0"/>
              </a:solidFill>
              <a:effectLst/>
              <a:latin typeface="Quicksand Bold" panose="020B0604020202020204" charset="0"/>
              <a:ea typeface="Meiryo" panose="020B0604030504040204" pitchFamily="34" charset="-128"/>
              <a:cs typeface="Arial" panose="020B0604020202020204" pitchFamily="34" charset="0"/>
            </a:endParaRPr>
          </a:p>
          <a:p>
            <a:pPr algn="just"/>
            <a:r>
              <a:rPr lang="es-MX" sz="2400" dirty="0">
                <a:solidFill>
                  <a:srgbClr val="0070C0"/>
                </a:solidFill>
                <a:effectLst/>
                <a:latin typeface="Quicksand Bold" panose="020B0604020202020204" charset="0"/>
                <a:ea typeface="Meiryo" panose="020B0604030504040204" pitchFamily="34" charset="-128"/>
              </a:rPr>
              <a:t>Permite comparar la frecuencia promedio de cada estado climático entre las diferentes condiciones iniciales simuladas</a:t>
            </a:r>
            <a:endParaRPr lang="es-MX" sz="2400" dirty="0">
              <a:solidFill>
                <a:srgbClr val="0070C0"/>
              </a:solidFill>
              <a:latin typeface="Quicksand Bold" panose="020B0604020202020204" charset="0"/>
            </a:endParaRPr>
          </a:p>
        </p:txBody>
      </p:sp>
      <p:pic>
        <p:nvPicPr>
          <p:cNvPr id="18" name="Imagen 17" descr="imagen">
            <a:extLst>
              <a:ext uri="{FF2B5EF4-FFF2-40B4-BE49-F238E27FC236}">
                <a16:creationId xmlns:a16="http://schemas.microsoft.com/office/drawing/2014/main" id="{51B10612-C4B4-2616-8DD9-57E20B9632A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346771" y="4433005"/>
            <a:ext cx="8228449" cy="5083473"/>
          </a:xfrm>
          <a:prstGeom prst="rect">
            <a:avLst/>
          </a:prstGeom>
          <a:noFill/>
          <a:ln>
            <a:noFill/>
          </a:ln>
        </p:spPr>
      </p:pic>
    </p:spTree>
    <p:extLst>
      <p:ext uri="{BB962C8B-B14F-4D97-AF65-F5344CB8AC3E}">
        <p14:creationId xmlns:p14="http://schemas.microsoft.com/office/powerpoint/2010/main" val="2514141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735395"/>
            <a:ext cx="7930524" cy="3070487"/>
            <a:chOff x="0" y="0"/>
            <a:chExt cx="3255097" cy="1260287"/>
          </a:xfrm>
        </p:grpSpPr>
        <p:sp>
          <p:nvSpPr>
            <p:cNvPr id="3" name="Freeform 3"/>
            <p:cNvSpPr/>
            <p:nvPr/>
          </p:nvSpPr>
          <p:spPr>
            <a:xfrm>
              <a:off x="0" y="0"/>
              <a:ext cx="3255097" cy="1260287"/>
            </a:xfrm>
            <a:custGeom>
              <a:avLst/>
              <a:gdLst/>
              <a:ahLst/>
              <a:cxnLst/>
              <a:rect l="l" t="t" r="r" b="b"/>
              <a:pathLst>
                <a:path w="3255097" h="1260287">
                  <a:moveTo>
                    <a:pt x="34168" y="0"/>
                  </a:moveTo>
                  <a:lnTo>
                    <a:pt x="3220929" y="0"/>
                  </a:lnTo>
                  <a:cubicBezTo>
                    <a:pt x="3229991" y="0"/>
                    <a:pt x="3238682" y="3600"/>
                    <a:pt x="3245090" y="10007"/>
                  </a:cubicBezTo>
                  <a:cubicBezTo>
                    <a:pt x="3251497" y="16415"/>
                    <a:pt x="3255097" y="25106"/>
                    <a:pt x="3255097" y="34168"/>
                  </a:cubicBezTo>
                  <a:lnTo>
                    <a:pt x="3255097" y="1226119"/>
                  </a:lnTo>
                  <a:cubicBezTo>
                    <a:pt x="3255097" y="1235181"/>
                    <a:pt x="3251497" y="1243872"/>
                    <a:pt x="3245090" y="1250279"/>
                  </a:cubicBezTo>
                  <a:cubicBezTo>
                    <a:pt x="3238682" y="1256687"/>
                    <a:pt x="3229991" y="1260287"/>
                    <a:pt x="3220929" y="1260287"/>
                  </a:cubicBezTo>
                  <a:lnTo>
                    <a:pt x="34168" y="1260287"/>
                  </a:lnTo>
                  <a:cubicBezTo>
                    <a:pt x="25106" y="1260287"/>
                    <a:pt x="16415" y="1256687"/>
                    <a:pt x="10007" y="1250279"/>
                  </a:cubicBezTo>
                  <a:cubicBezTo>
                    <a:pt x="3600" y="1243872"/>
                    <a:pt x="0" y="1235181"/>
                    <a:pt x="0" y="1226119"/>
                  </a:cubicBezTo>
                  <a:lnTo>
                    <a:pt x="0" y="34168"/>
                  </a:lnTo>
                  <a:cubicBezTo>
                    <a:pt x="0" y="25106"/>
                    <a:pt x="3600" y="16415"/>
                    <a:pt x="10007" y="10007"/>
                  </a:cubicBezTo>
                  <a:cubicBezTo>
                    <a:pt x="16415" y="3600"/>
                    <a:pt x="25106" y="0"/>
                    <a:pt x="34168" y="0"/>
                  </a:cubicBezTo>
                  <a:close/>
                </a:path>
              </a:pathLst>
            </a:custGeom>
            <a:solidFill>
              <a:srgbClr val="FFFFFF"/>
            </a:solidFill>
            <a:ln w="57150" cap="rnd">
              <a:solidFill>
                <a:srgbClr val="CDEEFF"/>
              </a:solidFill>
              <a:prstDash val="solid"/>
              <a:round/>
            </a:ln>
          </p:spPr>
        </p:sp>
        <p:sp>
          <p:nvSpPr>
            <p:cNvPr id="4" name="TextBox 4"/>
            <p:cNvSpPr txBox="1"/>
            <p:nvPr/>
          </p:nvSpPr>
          <p:spPr>
            <a:xfrm>
              <a:off x="0" y="-28575"/>
              <a:ext cx="3255097" cy="1288862"/>
            </a:xfrm>
            <a:prstGeom prst="rect">
              <a:avLst/>
            </a:prstGeom>
          </p:spPr>
          <p:txBody>
            <a:bodyPr lIns="44006" tIns="44006" rIns="44006" bIns="44006" rtlCol="0" anchor="ctr"/>
            <a:lstStyle/>
            <a:p>
              <a:pPr marL="0" lvl="0" indent="0" algn="ctr">
                <a:lnSpc>
                  <a:spcPts val="1403"/>
                </a:lnSpc>
                <a:spcBef>
                  <a:spcPct val="0"/>
                </a:spcBef>
              </a:pPr>
              <a:endParaRPr/>
            </a:p>
          </p:txBody>
        </p:sp>
      </p:grpSp>
      <p:sp>
        <p:nvSpPr>
          <p:cNvPr id="5" name="Freeform 5"/>
          <p:cNvSpPr/>
          <p:nvPr/>
        </p:nvSpPr>
        <p:spPr>
          <a:xfrm>
            <a:off x="-1645921" y="6912406"/>
            <a:ext cx="4708638" cy="3178330"/>
          </a:xfrm>
          <a:custGeom>
            <a:avLst/>
            <a:gdLst/>
            <a:ahLst/>
            <a:cxnLst/>
            <a:rect l="l" t="t" r="r" b="b"/>
            <a:pathLst>
              <a:path w="4708638" h="3178330">
                <a:moveTo>
                  <a:pt x="0" y="0"/>
                </a:moveTo>
                <a:lnTo>
                  <a:pt x="4708638" y="0"/>
                </a:lnTo>
                <a:lnTo>
                  <a:pt x="4708638" y="3178331"/>
                </a:lnTo>
                <a:lnTo>
                  <a:pt x="0" y="3178331"/>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28700" y="6187813"/>
            <a:ext cx="7930524" cy="3070487"/>
            <a:chOff x="0" y="0"/>
            <a:chExt cx="3255097" cy="1260287"/>
          </a:xfrm>
        </p:grpSpPr>
        <p:sp>
          <p:nvSpPr>
            <p:cNvPr id="7" name="Freeform 7"/>
            <p:cNvSpPr/>
            <p:nvPr/>
          </p:nvSpPr>
          <p:spPr>
            <a:xfrm>
              <a:off x="0" y="0"/>
              <a:ext cx="3255097" cy="1260287"/>
            </a:xfrm>
            <a:custGeom>
              <a:avLst/>
              <a:gdLst/>
              <a:ahLst/>
              <a:cxnLst/>
              <a:rect l="l" t="t" r="r" b="b"/>
              <a:pathLst>
                <a:path w="3255097" h="1260287">
                  <a:moveTo>
                    <a:pt x="34168" y="0"/>
                  </a:moveTo>
                  <a:lnTo>
                    <a:pt x="3220929" y="0"/>
                  </a:lnTo>
                  <a:cubicBezTo>
                    <a:pt x="3229991" y="0"/>
                    <a:pt x="3238682" y="3600"/>
                    <a:pt x="3245090" y="10007"/>
                  </a:cubicBezTo>
                  <a:cubicBezTo>
                    <a:pt x="3251497" y="16415"/>
                    <a:pt x="3255097" y="25106"/>
                    <a:pt x="3255097" y="34168"/>
                  </a:cubicBezTo>
                  <a:lnTo>
                    <a:pt x="3255097" y="1226119"/>
                  </a:lnTo>
                  <a:cubicBezTo>
                    <a:pt x="3255097" y="1235181"/>
                    <a:pt x="3251497" y="1243872"/>
                    <a:pt x="3245090" y="1250279"/>
                  </a:cubicBezTo>
                  <a:cubicBezTo>
                    <a:pt x="3238682" y="1256687"/>
                    <a:pt x="3229991" y="1260287"/>
                    <a:pt x="3220929" y="1260287"/>
                  </a:cubicBezTo>
                  <a:lnTo>
                    <a:pt x="34168" y="1260287"/>
                  </a:lnTo>
                  <a:cubicBezTo>
                    <a:pt x="25106" y="1260287"/>
                    <a:pt x="16415" y="1256687"/>
                    <a:pt x="10007" y="1250279"/>
                  </a:cubicBezTo>
                  <a:cubicBezTo>
                    <a:pt x="3600" y="1243872"/>
                    <a:pt x="0" y="1235181"/>
                    <a:pt x="0" y="1226119"/>
                  </a:cubicBezTo>
                  <a:lnTo>
                    <a:pt x="0" y="34168"/>
                  </a:lnTo>
                  <a:cubicBezTo>
                    <a:pt x="0" y="25106"/>
                    <a:pt x="3600" y="16415"/>
                    <a:pt x="10007" y="10007"/>
                  </a:cubicBezTo>
                  <a:cubicBezTo>
                    <a:pt x="16415" y="3600"/>
                    <a:pt x="25106" y="0"/>
                    <a:pt x="34168" y="0"/>
                  </a:cubicBezTo>
                  <a:close/>
                </a:path>
              </a:pathLst>
            </a:custGeom>
            <a:solidFill>
              <a:srgbClr val="FFFFFF"/>
            </a:solidFill>
            <a:ln w="57150" cap="rnd">
              <a:solidFill>
                <a:srgbClr val="CDEEFF"/>
              </a:solidFill>
              <a:prstDash val="solid"/>
              <a:round/>
            </a:ln>
          </p:spPr>
        </p:sp>
        <p:sp>
          <p:nvSpPr>
            <p:cNvPr id="8" name="TextBox 8"/>
            <p:cNvSpPr txBox="1"/>
            <p:nvPr/>
          </p:nvSpPr>
          <p:spPr>
            <a:xfrm>
              <a:off x="0" y="-28575"/>
              <a:ext cx="3255097" cy="1288862"/>
            </a:xfrm>
            <a:prstGeom prst="rect">
              <a:avLst/>
            </a:prstGeom>
          </p:spPr>
          <p:txBody>
            <a:bodyPr lIns="44006" tIns="44006" rIns="44006" bIns="44006" rtlCol="0" anchor="ctr"/>
            <a:lstStyle/>
            <a:p>
              <a:pPr marL="0" lvl="0" indent="0" algn="ctr">
                <a:lnSpc>
                  <a:spcPts val="1403"/>
                </a:lnSpc>
                <a:spcBef>
                  <a:spcPct val="0"/>
                </a:spcBef>
              </a:pPr>
              <a:endParaRPr/>
            </a:p>
          </p:txBody>
        </p:sp>
      </p:grpSp>
      <p:sp>
        <p:nvSpPr>
          <p:cNvPr id="9" name="Freeform 9"/>
          <p:cNvSpPr/>
          <p:nvPr/>
        </p:nvSpPr>
        <p:spPr>
          <a:xfrm>
            <a:off x="14494874" y="605805"/>
            <a:ext cx="4280299" cy="2889202"/>
          </a:xfrm>
          <a:custGeom>
            <a:avLst/>
            <a:gdLst/>
            <a:ahLst/>
            <a:cxnLst/>
            <a:rect l="l" t="t" r="r" b="b"/>
            <a:pathLst>
              <a:path w="4280299" h="2889202">
                <a:moveTo>
                  <a:pt x="0" y="0"/>
                </a:moveTo>
                <a:lnTo>
                  <a:pt x="4280299" y="0"/>
                </a:lnTo>
                <a:lnTo>
                  <a:pt x="4280299" y="2889202"/>
                </a:lnTo>
                <a:lnTo>
                  <a:pt x="0" y="2889202"/>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10" name="Freeform 10"/>
          <p:cNvSpPr/>
          <p:nvPr/>
        </p:nvSpPr>
        <p:spPr>
          <a:xfrm>
            <a:off x="10284868" y="380735"/>
            <a:ext cx="3519179" cy="3519179"/>
          </a:xfrm>
          <a:custGeom>
            <a:avLst/>
            <a:gdLst/>
            <a:ahLst/>
            <a:cxnLst/>
            <a:rect l="l" t="t" r="r" b="b"/>
            <a:pathLst>
              <a:path w="3519179" h="3519179">
                <a:moveTo>
                  <a:pt x="0" y="0"/>
                </a:moveTo>
                <a:lnTo>
                  <a:pt x="3519179" y="0"/>
                </a:lnTo>
                <a:lnTo>
                  <a:pt x="3519179" y="3519179"/>
                </a:lnTo>
                <a:lnTo>
                  <a:pt x="0" y="351917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a:off x="9328776" y="2735395"/>
            <a:ext cx="7930524" cy="3070487"/>
            <a:chOff x="0" y="0"/>
            <a:chExt cx="3255097" cy="1260287"/>
          </a:xfrm>
        </p:grpSpPr>
        <p:sp>
          <p:nvSpPr>
            <p:cNvPr id="12" name="Freeform 12"/>
            <p:cNvSpPr/>
            <p:nvPr/>
          </p:nvSpPr>
          <p:spPr>
            <a:xfrm>
              <a:off x="0" y="0"/>
              <a:ext cx="3255097" cy="1260287"/>
            </a:xfrm>
            <a:custGeom>
              <a:avLst/>
              <a:gdLst/>
              <a:ahLst/>
              <a:cxnLst/>
              <a:rect l="l" t="t" r="r" b="b"/>
              <a:pathLst>
                <a:path w="3255097" h="1260287">
                  <a:moveTo>
                    <a:pt x="34168" y="0"/>
                  </a:moveTo>
                  <a:lnTo>
                    <a:pt x="3220929" y="0"/>
                  </a:lnTo>
                  <a:cubicBezTo>
                    <a:pt x="3229991" y="0"/>
                    <a:pt x="3238682" y="3600"/>
                    <a:pt x="3245090" y="10007"/>
                  </a:cubicBezTo>
                  <a:cubicBezTo>
                    <a:pt x="3251497" y="16415"/>
                    <a:pt x="3255097" y="25106"/>
                    <a:pt x="3255097" y="34168"/>
                  </a:cubicBezTo>
                  <a:lnTo>
                    <a:pt x="3255097" y="1226119"/>
                  </a:lnTo>
                  <a:cubicBezTo>
                    <a:pt x="3255097" y="1235181"/>
                    <a:pt x="3251497" y="1243872"/>
                    <a:pt x="3245090" y="1250279"/>
                  </a:cubicBezTo>
                  <a:cubicBezTo>
                    <a:pt x="3238682" y="1256687"/>
                    <a:pt x="3229991" y="1260287"/>
                    <a:pt x="3220929" y="1260287"/>
                  </a:cubicBezTo>
                  <a:lnTo>
                    <a:pt x="34168" y="1260287"/>
                  </a:lnTo>
                  <a:cubicBezTo>
                    <a:pt x="25106" y="1260287"/>
                    <a:pt x="16415" y="1256687"/>
                    <a:pt x="10007" y="1250279"/>
                  </a:cubicBezTo>
                  <a:cubicBezTo>
                    <a:pt x="3600" y="1243872"/>
                    <a:pt x="0" y="1235181"/>
                    <a:pt x="0" y="1226119"/>
                  </a:cubicBezTo>
                  <a:lnTo>
                    <a:pt x="0" y="34168"/>
                  </a:lnTo>
                  <a:cubicBezTo>
                    <a:pt x="0" y="25106"/>
                    <a:pt x="3600" y="16415"/>
                    <a:pt x="10007" y="10007"/>
                  </a:cubicBezTo>
                  <a:cubicBezTo>
                    <a:pt x="16415" y="3600"/>
                    <a:pt x="25106" y="0"/>
                    <a:pt x="34168" y="0"/>
                  </a:cubicBezTo>
                  <a:close/>
                </a:path>
              </a:pathLst>
            </a:custGeom>
            <a:solidFill>
              <a:srgbClr val="FFFFFF"/>
            </a:solidFill>
            <a:ln w="57150" cap="rnd">
              <a:solidFill>
                <a:srgbClr val="CDEEFF"/>
              </a:solidFill>
              <a:prstDash val="solid"/>
              <a:round/>
            </a:ln>
          </p:spPr>
        </p:sp>
        <p:sp>
          <p:nvSpPr>
            <p:cNvPr id="13" name="TextBox 13"/>
            <p:cNvSpPr txBox="1"/>
            <p:nvPr/>
          </p:nvSpPr>
          <p:spPr>
            <a:xfrm>
              <a:off x="0" y="-28575"/>
              <a:ext cx="3255097" cy="1288862"/>
            </a:xfrm>
            <a:prstGeom prst="rect">
              <a:avLst/>
            </a:prstGeom>
          </p:spPr>
          <p:txBody>
            <a:bodyPr lIns="44006" tIns="44006" rIns="44006" bIns="44006" rtlCol="0" anchor="ctr"/>
            <a:lstStyle/>
            <a:p>
              <a:pPr marL="0" lvl="0" indent="0" algn="ctr">
                <a:lnSpc>
                  <a:spcPts val="1403"/>
                </a:lnSpc>
                <a:spcBef>
                  <a:spcPct val="0"/>
                </a:spcBef>
              </a:pPr>
              <a:endParaRPr/>
            </a:p>
          </p:txBody>
        </p:sp>
      </p:grpSp>
      <p:grpSp>
        <p:nvGrpSpPr>
          <p:cNvPr id="14" name="Group 14"/>
          <p:cNvGrpSpPr/>
          <p:nvPr/>
        </p:nvGrpSpPr>
        <p:grpSpPr>
          <a:xfrm>
            <a:off x="9328776" y="6187813"/>
            <a:ext cx="7930524" cy="3070487"/>
            <a:chOff x="0" y="0"/>
            <a:chExt cx="3255097" cy="1260287"/>
          </a:xfrm>
        </p:grpSpPr>
        <p:sp>
          <p:nvSpPr>
            <p:cNvPr id="15" name="Freeform 15"/>
            <p:cNvSpPr/>
            <p:nvPr/>
          </p:nvSpPr>
          <p:spPr>
            <a:xfrm>
              <a:off x="0" y="0"/>
              <a:ext cx="3255097" cy="1260287"/>
            </a:xfrm>
            <a:custGeom>
              <a:avLst/>
              <a:gdLst/>
              <a:ahLst/>
              <a:cxnLst/>
              <a:rect l="l" t="t" r="r" b="b"/>
              <a:pathLst>
                <a:path w="3255097" h="1260287">
                  <a:moveTo>
                    <a:pt x="34168" y="0"/>
                  </a:moveTo>
                  <a:lnTo>
                    <a:pt x="3220929" y="0"/>
                  </a:lnTo>
                  <a:cubicBezTo>
                    <a:pt x="3229991" y="0"/>
                    <a:pt x="3238682" y="3600"/>
                    <a:pt x="3245090" y="10007"/>
                  </a:cubicBezTo>
                  <a:cubicBezTo>
                    <a:pt x="3251497" y="16415"/>
                    <a:pt x="3255097" y="25106"/>
                    <a:pt x="3255097" y="34168"/>
                  </a:cubicBezTo>
                  <a:lnTo>
                    <a:pt x="3255097" y="1226119"/>
                  </a:lnTo>
                  <a:cubicBezTo>
                    <a:pt x="3255097" y="1235181"/>
                    <a:pt x="3251497" y="1243872"/>
                    <a:pt x="3245090" y="1250279"/>
                  </a:cubicBezTo>
                  <a:cubicBezTo>
                    <a:pt x="3238682" y="1256687"/>
                    <a:pt x="3229991" y="1260287"/>
                    <a:pt x="3220929" y="1260287"/>
                  </a:cubicBezTo>
                  <a:lnTo>
                    <a:pt x="34168" y="1260287"/>
                  </a:lnTo>
                  <a:cubicBezTo>
                    <a:pt x="25106" y="1260287"/>
                    <a:pt x="16415" y="1256687"/>
                    <a:pt x="10007" y="1250279"/>
                  </a:cubicBezTo>
                  <a:cubicBezTo>
                    <a:pt x="3600" y="1243872"/>
                    <a:pt x="0" y="1235181"/>
                    <a:pt x="0" y="1226119"/>
                  </a:cubicBezTo>
                  <a:lnTo>
                    <a:pt x="0" y="34168"/>
                  </a:lnTo>
                  <a:cubicBezTo>
                    <a:pt x="0" y="25106"/>
                    <a:pt x="3600" y="16415"/>
                    <a:pt x="10007" y="10007"/>
                  </a:cubicBezTo>
                  <a:cubicBezTo>
                    <a:pt x="16415" y="3600"/>
                    <a:pt x="25106" y="0"/>
                    <a:pt x="34168" y="0"/>
                  </a:cubicBezTo>
                  <a:close/>
                </a:path>
              </a:pathLst>
            </a:custGeom>
            <a:solidFill>
              <a:srgbClr val="FFFFFF"/>
            </a:solidFill>
            <a:ln w="57150" cap="rnd">
              <a:solidFill>
                <a:srgbClr val="CDEEFF"/>
              </a:solidFill>
              <a:prstDash val="solid"/>
              <a:round/>
            </a:ln>
          </p:spPr>
        </p:sp>
        <p:sp>
          <p:nvSpPr>
            <p:cNvPr id="16" name="TextBox 16"/>
            <p:cNvSpPr txBox="1"/>
            <p:nvPr/>
          </p:nvSpPr>
          <p:spPr>
            <a:xfrm>
              <a:off x="0" y="-28575"/>
              <a:ext cx="3255097" cy="1288862"/>
            </a:xfrm>
            <a:prstGeom prst="rect">
              <a:avLst/>
            </a:prstGeom>
          </p:spPr>
          <p:txBody>
            <a:bodyPr lIns="44006" tIns="44006" rIns="44006" bIns="44006" rtlCol="0" anchor="ctr"/>
            <a:lstStyle/>
            <a:p>
              <a:pPr marL="0" lvl="0" indent="0" algn="ctr">
                <a:lnSpc>
                  <a:spcPts val="1403"/>
                </a:lnSpc>
                <a:spcBef>
                  <a:spcPct val="0"/>
                </a:spcBef>
              </a:pPr>
              <a:endParaRPr/>
            </a:p>
          </p:txBody>
        </p:sp>
      </p:grpSp>
      <p:sp>
        <p:nvSpPr>
          <p:cNvPr id="17" name="Freeform 17"/>
          <p:cNvSpPr/>
          <p:nvPr/>
        </p:nvSpPr>
        <p:spPr>
          <a:xfrm>
            <a:off x="1562159" y="3495007"/>
            <a:ext cx="1465767" cy="1465767"/>
          </a:xfrm>
          <a:custGeom>
            <a:avLst/>
            <a:gdLst/>
            <a:ahLst/>
            <a:cxnLst/>
            <a:rect l="l" t="t" r="r" b="b"/>
            <a:pathLst>
              <a:path w="1465767" h="1465767">
                <a:moveTo>
                  <a:pt x="0" y="0"/>
                </a:moveTo>
                <a:lnTo>
                  <a:pt x="1465767" y="0"/>
                </a:lnTo>
                <a:lnTo>
                  <a:pt x="1465767" y="1465767"/>
                </a:lnTo>
                <a:lnTo>
                  <a:pt x="0" y="14657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9846101" y="3495007"/>
            <a:ext cx="1554752" cy="1531431"/>
          </a:xfrm>
          <a:custGeom>
            <a:avLst/>
            <a:gdLst/>
            <a:ahLst/>
            <a:cxnLst/>
            <a:rect l="l" t="t" r="r" b="b"/>
            <a:pathLst>
              <a:path w="1554752" h="1531431">
                <a:moveTo>
                  <a:pt x="0" y="0"/>
                </a:moveTo>
                <a:lnTo>
                  <a:pt x="1554752" y="0"/>
                </a:lnTo>
                <a:lnTo>
                  <a:pt x="1554752" y="1531431"/>
                </a:lnTo>
                <a:lnTo>
                  <a:pt x="0" y="15314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9" name="Group 19"/>
          <p:cNvGrpSpPr/>
          <p:nvPr/>
        </p:nvGrpSpPr>
        <p:grpSpPr>
          <a:xfrm>
            <a:off x="3472292" y="3963469"/>
            <a:ext cx="4739944" cy="785481"/>
            <a:chOff x="0" y="-28575"/>
            <a:chExt cx="6319926" cy="1047308"/>
          </a:xfrm>
        </p:grpSpPr>
        <p:sp>
          <p:nvSpPr>
            <p:cNvPr id="20" name="TextBox 20"/>
            <p:cNvSpPr txBox="1"/>
            <p:nvPr/>
          </p:nvSpPr>
          <p:spPr>
            <a:xfrm>
              <a:off x="0" y="-28575"/>
              <a:ext cx="6319926" cy="483209"/>
            </a:xfrm>
            <a:prstGeom prst="rect">
              <a:avLst/>
            </a:prstGeom>
          </p:spPr>
          <p:txBody>
            <a:bodyPr lIns="0" tIns="0" rIns="0" bIns="0" rtlCol="0" anchor="t">
              <a:spAutoFit/>
            </a:bodyPr>
            <a:lstStyle/>
            <a:p>
              <a:pPr marL="0" lvl="0" indent="0" algn="l">
                <a:lnSpc>
                  <a:spcPts val="3048"/>
                </a:lnSpc>
                <a:spcBef>
                  <a:spcPct val="0"/>
                </a:spcBef>
              </a:pPr>
              <a:r>
                <a:rPr lang="en-US" sz="2400" dirty="0" err="1">
                  <a:solidFill>
                    <a:srgbClr val="3972B7"/>
                  </a:solidFill>
                  <a:latin typeface="Quicksand Bold"/>
                </a:rPr>
                <a:t>Soleado</a:t>
              </a:r>
              <a:r>
                <a:rPr lang="en-US" sz="2400" dirty="0">
                  <a:solidFill>
                    <a:srgbClr val="3972B7"/>
                  </a:solidFill>
                  <a:latin typeface="Quicksand Bold"/>
                </a:rPr>
                <a:t> 37 </a:t>
              </a:r>
              <a:r>
                <a:rPr lang="en-US" sz="2400" dirty="0" err="1">
                  <a:solidFill>
                    <a:srgbClr val="3972B7"/>
                  </a:solidFill>
                  <a:latin typeface="Quicksand Bold"/>
                </a:rPr>
                <a:t>resultados</a:t>
              </a:r>
              <a:endParaRPr lang="en-US" sz="2400" dirty="0">
                <a:solidFill>
                  <a:srgbClr val="3972B7"/>
                </a:solidFill>
                <a:latin typeface="Quicksand Bold"/>
              </a:endParaRPr>
            </a:p>
          </p:txBody>
        </p:sp>
        <p:sp>
          <p:nvSpPr>
            <p:cNvPr id="21" name="TextBox 21"/>
            <p:cNvSpPr txBox="1"/>
            <p:nvPr/>
          </p:nvSpPr>
          <p:spPr>
            <a:xfrm>
              <a:off x="0" y="649544"/>
              <a:ext cx="6319926" cy="369189"/>
            </a:xfrm>
            <a:prstGeom prst="rect">
              <a:avLst/>
            </a:prstGeom>
          </p:spPr>
          <p:txBody>
            <a:bodyPr lIns="0" tIns="0" rIns="0" bIns="0" rtlCol="0" anchor="t">
              <a:spAutoFit/>
            </a:bodyPr>
            <a:lstStyle/>
            <a:p>
              <a:pPr marL="0" lvl="0" indent="0" algn="l">
                <a:lnSpc>
                  <a:spcPts val="2286"/>
                </a:lnSpc>
                <a:spcBef>
                  <a:spcPct val="0"/>
                </a:spcBef>
              </a:pPr>
              <a:endParaRPr/>
            </a:p>
          </p:txBody>
        </p:sp>
      </p:grpSp>
      <p:grpSp>
        <p:nvGrpSpPr>
          <p:cNvPr id="22" name="Group 22"/>
          <p:cNvGrpSpPr/>
          <p:nvPr/>
        </p:nvGrpSpPr>
        <p:grpSpPr>
          <a:xfrm>
            <a:off x="3472292" y="7578237"/>
            <a:ext cx="4739944" cy="785481"/>
            <a:chOff x="0" y="-28575"/>
            <a:chExt cx="6319926" cy="1047308"/>
          </a:xfrm>
        </p:grpSpPr>
        <p:sp>
          <p:nvSpPr>
            <p:cNvPr id="23" name="TextBox 23"/>
            <p:cNvSpPr txBox="1"/>
            <p:nvPr/>
          </p:nvSpPr>
          <p:spPr>
            <a:xfrm>
              <a:off x="0" y="-28575"/>
              <a:ext cx="6319926" cy="483209"/>
            </a:xfrm>
            <a:prstGeom prst="rect">
              <a:avLst/>
            </a:prstGeom>
          </p:spPr>
          <p:txBody>
            <a:bodyPr lIns="0" tIns="0" rIns="0" bIns="0" rtlCol="0" anchor="t">
              <a:spAutoFit/>
            </a:bodyPr>
            <a:lstStyle/>
            <a:p>
              <a:pPr marL="0" lvl="0" indent="0" algn="l">
                <a:lnSpc>
                  <a:spcPts val="3048"/>
                </a:lnSpc>
                <a:spcBef>
                  <a:spcPct val="0"/>
                </a:spcBef>
              </a:pPr>
              <a:r>
                <a:rPr lang="en-US" sz="2400" dirty="0" err="1">
                  <a:solidFill>
                    <a:srgbClr val="3972B7"/>
                  </a:solidFill>
                  <a:latin typeface="Quicksand Bold"/>
                </a:rPr>
                <a:t>Nublado</a:t>
              </a:r>
              <a:r>
                <a:rPr lang="en-US" sz="2400" dirty="0">
                  <a:solidFill>
                    <a:srgbClr val="3972B7"/>
                  </a:solidFill>
                  <a:latin typeface="Quicksand Bold"/>
                </a:rPr>
                <a:t> 42 </a:t>
              </a:r>
              <a:r>
                <a:rPr lang="en-US" sz="2400" dirty="0" err="1">
                  <a:solidFill>
                    <a:srgbClr val="3972B7"/>
                  </a:solidFill>
                  <a:latin typeface="Quicksand Bold"/>
                </a:rPr>
                <a:t>resultados</a:t>
              </a:r>
              <a:endParaRPr lang="en-US" sz="2400" dirty="0">
                <a:solidFill>
                  <a:srgbClr val="3972B7"/>
                </a:solidFill>
                <a:latin typeface="Quicksand Bold"/>
              </a:endParaRPr>
            </a:p>
          </p:txBody>
        </p:sp>
        <p:sp>
          <p:nvSpPr>
            <p:cNvPr id="24" name="TextBox 24"/>
            <p:cNvSpPr txBox="1"/>
            <p:nvPr/>
          </p:nvSpPr>
          <p:spPr>
            <a:xfrm>
              <a:off x="0" y="649544"/>
              <a:ext cx="6319926" cy="369189"/>
            </a:xfrm>
            <a:prstGeom prst="rect">
              <a:avLst/>
            </a:prstGeom>
          </p:spPr>
          <p:txBody>
            <a:bodyPr lIns="0" tIns="0" rIns="0" bIns="0" rtlCol="0" anchor="t">
              <a:spAutoFit/>
            </a:bodyPr>
            <a:lstStyle/>
            <a:p>
              <a:pPr marL="0" lvl="0" indent="0" algn="l">
                <a:lnSpc>
                  <a:spcPts val="2286"/>
                </a:lnSpc>
                <a:spcBef>
                  <a:spcPct val="0"/>
                </a:spcBef>
              </a:pPr>
              <a:endParaRPr/>
            </a:p>
          </p:txBody>
        </p:sp>
      </p:grpSp>
      <p:grpSp>
        <p:nvGrpSpPr>
          <p:cNvPr id="25" name="Group 25"/>
          <p:cNvGrpSpPr/>
          <p:nvPr/>
        </p:nvGrpSpPr>
        <p:grpSpPr>
          <a:xfrm>
            <a:off x="11848528" y="3963469"/>
            <a:ext cx="4739944" cy="785481"/>
            <a:chOff x="0" y="-28575"/>
            <a:chExt cx="6319926" cy="1047308"/>
          </a:xfrm>
        </p:grpSpPr>
        <p:sp>
          <p:nvSpPr>
            <p:cNvPr id="26" name="TextBox 26"/>
            <p:cNvSpPr txBox="1"/>
            <p:nvPr/>
          </p:nvSpPr>
          <p:spPr>
            <a:xfrm>
              <a:off x="0" y="-28575"/>
              <a:ext cx="6319926" cy="483209"/>
            </a:xfrm>
            <a:prstGeom prst="rect">
              <a:avLst/>
            </a:prstGeom>
          </p:spPr>
          <p:txBody>
            <a:bodyPr lIns="0" tIns="0" rIns="0" bIns="0" rtlCol="0" anchor="t">
              <a:spAutoFit/>
            </a:bodyPr>
            <a:lstStyle/>
            <a:p>
              <a:pPr marL="0" lvl="0" indent="0" algn="l">
                <a:lnSpc>
                  <a:spcPts val="3048"/>
                </a:lnSpc>
                <a:spcBef>
                  <a:spcPct val="0"/>
                </a:spcBef>
              </a:pPr>
              <a:r>
                <a:rPr lang="en-US" sz="2400" dirty="0" err="1">
                  <a:solidFill>
                    <a:srgbClr val="3972B7"/>
                  </a:solidFill>
                  <a:latin typeface="Quicksand Bold"/>
                </a:rPr>
                <a:t>Lluvioso</a:t>
              </a:r>
              <a:r>
                <a:rPr lang="en-US" sz="2400" dirty="0">
                  <a:solidFill>
                    <a:srgbClr val="3972B7"/>
                  </a:solidFill>
                  <a:latin typeface="Quicksand Bold"/>
                </a:rPr>
                <a:t> 38 </a:t>
              </a:r>
              <a:r>
                <a:rPr lang="en-US" sz="2400" dirty="0" err="1">
                  <a:solidFill>
                    <a:srgbClr val="3972B7"/>
                  </a:solidFill>
                  <a:latin typeface="Quicksand Bold"/>
                </a:rPr>
                <a:t>resultados</a:t>
              </a:r>
              <a:endParaRPr lang="en-US" sz="2400" dirty="0">
                <a:solidFill>
                  <a:srgbClr val="3972B7"/>
                </a:solidFill>
                <a:latin typeface="Quicksand Bold"/>
              </a:endParaRPr>
            </a:p>
          </p:txBody>
        </p:sp>
        <p:sp>
          <p:nvSpPr>
            <p:cNvPr id="27" name="TextBox 27"/>
            <p:cNvSpPr txBox="1"/>
            <p:nvPr/>
          </p:nvSpPr>
          <p:spPr>
            <a:xfrm>
              <a:off x="0" y="649544"/>
              <a:ext cx="6319926" cy="369189"/>
            </a:xfrm>
            <a:prstGeom prst="rect">
              <a:avLst/>
            </a:prstGeom>
          </p:spPr>
          <p:txBody>
            <a:bodyPr lIns="0" tIns="0" rIns="0" bIns="0" rtlCol="0" anchor="t">
              <a:spAutoFit/>
            </a:bodyPr>
            <a:lstStyle/>
            <a:p>
              <a:pPr marL="0" lvl="0" indent="0" algn="l">
                <a:lnSpc>
                  <a:spcPts val="2286"/>
                </a:lnSpc>
                <a:spcBef>
                  <a:spcPct val="0"/>
                </a:spcBef>
              </a:pPr>
              <a:endParaRPr/>
            </a:p>
          </p:txBody>
        </p:sp>
      </p:grpSp>
      <p:grpSp>
        <p:nvGrpSpPr>
          <p:cNvPr id="28" name="Group 28"/>
          <p:cNvGrpSpPr/>
          <p:nvPr/>
        </p:nvGrpSpPr>
        <p:grpSpPr>
          <a:xfrm>
            <a:off x="11848528" y="7328984"/>
            <a:ext cx="4739944" cy="785481"/>
            <a:chOff x="0" y="-28575"/>
            <a:chExt cx="6319926" cy="1047308"/>
          </a:xfrm>
        </p:grpSpPr>
        <p:sp>
          <p:nvSpPr>
            <p:cNvPr id="29" name="TextBox 29"/>
            <p:cNvSpPr txBox="1"/>
            <p:nvPr/>
          </p:nvSpPr>
          <p:spPr>
            <a:xfrm>
              <a:off x="0" y="-28575"/>
              <a:ext cx="6319926" cy="483209"/>
            </a:xfrm>
            <a:prstGeom prst="rect">
              <a:avLst/>
            </a:prstGeom>
          </p:spPr>
          <p:txBody>
            <a:bodyPr lIns="0" tIns="0" rIns="0" bIns="0" rtlCol="0" anchor="t">
              <a:spAutoFit/>
            </a:bodyPr>
            <a:lstStyle/>
            <a:p>
              <a:pPr marL="0" lvl="0" indent="0" algn="l">
                <a:lnSpc>
                  <a:spcPts val="3048"/>
                </a:lnSpc>
                <a:spcBef>
                  <a:spcPct val="0"/>
                </a:spcBef>
              </a:pPr>
              <a:r>
                <a:rPr lang="en-US" sz="2400" dirty="0">
                  <a:solidFill>
                    <a:srgbClr val="3972B7"/>
                  </a:solidFill>
                  <a:latin typeface="Quicksand Bold"/>
                </a:rPr>
                <a:t>Tormenta 7 </a:t>
              </a:r>
              <a:r>
                <a:rPr lang="en-US" sz="2400" dirty="0" err="1">
                  <a:solidFill>
                    <a:srgbClr val="3972B7"/>
                  </a:solidFill>
                  <a:latin typeface="Quicksand Bold"/>
                </a:rPr>
                <a:t>resultados</a:t>
              </a:r>
              <a:endParaRPr lang="en-US" sz="2400" dirty="0">
                <a:solidFill>
                  <a:srgbClr val="3972B7"/>
                </a:solidFill>
                <a:latin typeface="Quicksand Bold"/>
              </a:endParaRPr>
            </a:p>
          </p:txBody>
        </p:sp>
        <p:sp>
          <p:nvSpPr>
            <p:cNvPr id="30" name="TextBox 30"/>
            <p:cNvSpPr txBox="1"/>
            <p:nvPr/>
          </p:nvSpPr>
          <p:spPr>
            <a:xfrm>
              <a:off x="0" y="649544"/>
              <a:ext cx="6319926" cy="369189"/>
            </a:xfrm>
            <a:prstGeom prst="rect">
              <a:avLst/>
            </a:prstGeom>
          </p:spPr>
          <p:txBody>
            <a:bodyPr lIns="0" tIns="0" rIns="0" bIns="0" rtlCol="0" anchor="t">
              <a:spAutoFit/>
            </a:bodyPr>
            <a:lstStyle/>
            <a:p>
              <a:pPr marL="0" lvl="0" indent="0" algn="l">
                <a:lnSpc>
                  <a:spcPts val="2286"/>
                </a:lnSpc>
                <a:spcBef>
                  <a:spcPct val="0"/>
                </a:spcBef>
              </a:pPr>
              <a:endParaRPr/>
            </a:p>
          </p:txBody>
        </p:sp>
      </p:grpSp>
      <p:sp>
        <p:nvSpPr>
          <p:cNvPr id="31" name="Freeform 31"/>
          <p:cNvSpPr/>
          <p:nvPr/>
        </p:nvSpPr>
        <p:spPr>
          <a:xfrm>
            <a:off x="1646448" y="7082394"/>
            <a:ext cx="1534520" cy="1281324"/>
          </a:xfrm>
          <a:custGeom>
            <a:avLst/>
            <a:gdLst/>
            <a:ahLst/>
            <a:cxnLst/>
            <a:rect l="l" t="t" r="r" b="b"/>
            <a:pathLst>
              <a:path w="1534520" h="1281324">
                <a:moveTo>
                  <a:pt x="0" y="0"/>
                </a:moveTo>
                <a:lnTo>
                  <a:pt x="1534520" y="0"/>
                </a:lnTo>
                <a:lnTo>
                  <a:pt x="1534520" y="1281324"/>
                </a:lnTo>
                <a:lnTo>
                  <a:pt x="0" y="12813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3" name="TextBox 33"/>
          <p:cNvSpPr txBox="1"/>
          <p:nvPr/>
        </p:nvSpPr>
        <p:spPr>
          <a:xfrm>
            <a:off x="1123283" y="1500890"/>
            <a:ext cx="12184610" cy="1000274"/>
          </a:xfrm>
          <a:prstGeom prst="rect">
            <a:avLst/>
          </a:prstGeom>
        </p:spPr>
        <p:txBody>
          <a:bodyPr lIns="0" tIns="0" rIns="0" bIns="0" rtlCol="0" anchor="t">
            <a:spAutoFit/>
          </a:bodyPr>
          <a:lstStyle/>
          <a:p>
            <a:pPr algn="just">
              <a:lnSpc>
                <a:spcPts val="2558"/>
              </a:lnSpc>
            </a:pPr>
            <a:r>
              <a:rPr lang="en-US" sz="2205" spc="24" dirty="0" err="1">
                <a:solidFill>
                  <a:srgbClr val="3972B7"/>
                </a:solidFill>
                <a:latin typeface="Quicksand Bold"/>
              </a:rPr>
              <a:t>Simulando</a:t>
            </a:r>
            <a:r>
              <a:rPr lang="en-US" sz="2205" spc="24" dirty="0">
                <a:solidFill>
                  <a:srgbClr val="3972B7"/>
                </a:solidFill>
                <a:latin typeface="Quicksand Bold"/>
              </a:rPr>
              <a:t> un </a:t>
            </a:r>
            <a:r>
              <a:rPr lang="en-US" sz="2205" spc="24" dirty="0" err="1">
                <a:solidFill>
                  <a:srgbClr val="3972B7"/>
                </a:solidFill>
                <a:latin typeface="Quicksand Bold"/>
              </a:rPr>
              <a:t>entorno</a:t>
            </a:r>
            <a:r>
              <a:rPr lang="en-US" sz="2205" spc="24" dirty="0">
                <a:solidFill>
                  <a:srgbClr val="3972B7"/>
                </a:solidFill>
                <a:latin typeface="Quicksand Bold"/>
              </a:rPr>
              <a:t> de 31 días(</a:t>
            </a:r>
            <a:r>
              <a:rPr lang="en-US" sz="2205" spc="24" dirty="0" err="1">
                <a:solidFill>
                  <a:srgbClr val="3972B7"/>
                </a:solidFill>
                <a:latin typeface="Quicksand Bold"/>
              </a:rPr>
              <a:t>Diciembre</a:t>
            </a:r>
            <a:r>
              <a:rPr lang="en-US" sz="2205" spc="24" dirty="0">
                <a:solidFill>
                  <a:srgbClr val="3972B7"/>
                </a:solidFill>
                <a:latin typeface="Quicksand Bold"/>
              </a:rPr>
              <a:t>) </a:t>
            </a:r>
            <a:r>
              <a:rPr lang="en-US" sz="2205" spc="24" dirty="0" err="1">
                <a:solidFill>
                  <a:srgbClr val="3972B7"/>
                </a:solidFill>
                <a:latin typeface="Quicksand Bold"/>
              </a:rPr>
              <a:t>usando</a:t>
            </a:r>
            <a:r>
              <a:rPr lang="en-US" sz="2205" spc="24" dirty="0">
                <a:solidFill>
                  <a:srgbClr val="3972B7"/>
                </a:solidFill>
                <a:latin typeface="Quicksand Bold"/>
              </a:rPr>
              <a:t> </a:t>
            </a:r>
            <a:r>
              <a:rPr lang="en-US" sz="2205" spc="24" dirty="0" err="1">
                <a:solidFill>
                  <a:srgbClr val="3972B7"/>
                </a:solidFill>
                <a:latin typeface="Quicksand Bold"/>
              </a:rPr>
              <a:t>todos</a:t>
            </a:r>
            <a:r>
              <a:rPr lang="en-US" sz="2205" spc="24" dirty="0">
                <a:solidFill>
                  <a:srgbClr val="3972B7"/>
                </a:solidFill>
                <a:latin typeface="Quicksand Bold"/>
              </a:rPr>
              <a:t> </a:t>
            </a:r>
            <a:r>
              <a:rPr lang="en-US" sz="2205" spc="24" dirty="0" err="1">
                <a:solidFill>
                  <a:srgbClr val="3972B7"/>
                </a:solidFill>
                <a:latin typeface="Quicksand Bold"/>
              </a:rPr>
              <a:t>los</a:t>
            </a:r>
            <a:r>
              <a:rPr lang="en-US" sz="2205" spc="24" dirty="0">
                <a:solidFill>
                  <a:srgbClr val="3972B7"/>
                </a:solidFill>
                <a:latin typeface="Quicksand Bold"/>
              </a:rPr>
              <a:t> </a:t>
            </a:r>
            <a:r>
              <a:rPr lang="en-US" sz="2205" spc="24" dirty="0" err="1">
                <a:solidFill>
                  <a:srgbClr val="3972B7"/>
                </a:solidFill>
                <a:latin typeface="Quicksand Bold"/>
              </a:rPr>
              <a:t>casos</a:t>
            </a:r>
            <a:r>
              <a:rPr lang="en-US" sz="2205" spc="24" dirty="0">
                <a:solidFill>
                  <a:srgbClr val="3972B7"/>
                </a:solidFill>
                <a:latin typeface="Quicksand Bold"/>
              </a:rPr>
              <a:t>, </a:t>
            </a:r>
            <a:r>
              <a:rPr lang="en-US" sz="2205" spc="24" dirty="0" err="1">
                <a:solidFill>
                  <a:srgbClr val="3972B7"/>
                </a:solidFill>
                <a:latin typeface="Quicksand Bold"/>
              </a:rPr>
              <a:t>en</a:t>
            </a:r>
            <a:r>
              <a:rPr lang="en-US" sz="2205" spc="24" dirty="0">
                <a:solidFill>
                  <a:srgbClr val="3972B7"/>
                </a:solidFill>
                <a:latin typeface="Quicksand Bold"/>
              </a:rPr>
              <a:t> </a:t>
            </a:r>
            <a:r>
              <a:rPr lang="en-US" sz="2205" spc="24" dirty="0" err="1">
                <a:solidFill>
                  <a:srgbClr val="3972B7"/>
                </a:solidFill>
                <a:latin typeface="Quicksand Bold"/>
              </a:rPr>
              <a:t>donde</a:t>
            </a:r>
            <a:r>
              <a:rPr lang="en-US" sz="2205" spc="24" dirty="0">
                <a:solidFill>
                  <a:srgbClr val="3972B7"/>
                </a:solidFill>
                <a:latin typeface="Quicksand Bold"/>
              </a:rPr>
              <a:t> </a:t>
            </a:r>
            <a:r>
              <a:rPr lang="en-US" sz="2205" spc="24" dirty="0" err="1">
                <a:solidFill>
                  <a:srgbClr val="3972B7"/>
                </a:solidFill>
                <a:latin typeface="Quicksand Bold"/>
              </a:rPr>
              <a:t>en</a:t>
            </a:r>
            <a:r>
              <a:rPr lang="en-US" sz="2205" spc="24" dirty="0">
                <a:solidFill>
                  <a:srgbClr val="3972B7"/>
                </a:solidFill>
                <a:latin typeface="Quicksand Bold"/>
              </a:rPr>
              <a:t> </a:t>
            </a:r>
            <a:r>
              <a:rPr lang="en-US" sz="2205" spc="24" dirty="0" err="1">
                <a:solidFill>
                  <a:srgbClr val="3972B7"/>
                </a:solidFill>
                <a:latin typeface="Quicksand Bold"/>
              </a:rPr>
              <a:t>cada</a:t>
            </a:r>
            <a:r>
              <a:rPr lang="en-US" sz="2205" spc="24" dirty="0">
                <a:solidFill>
                  <a:srgbClr val="3972B7"/>
                </a:solidFill>
                <a:latin typeface="Quicksand Bold"/>
              </a:rPr>
              <a:t> </a:t>
            </a:r>
            <a:r>
              <a:rPr lang="en-US" sz="2205" spc="24" dirty="0" err="1">
                <a:solidFill>
                  <a:srgbClr val="3972B7"/>
                </a:solidFill>
                <a:latin typeface="Quicksand Bold"/>
              </a:rPr>
              <a:t>caso</a:t>
            </a:r>
            <a:r>
              <a:rPr lang="en-US" sz="2205" spc="24" dirty="0">
                <a:solidFill>
                  <a:srgbClr val="3972B7"/>
                </a:solidFill>
                <a:latin typeface="Quicksand Bold"/>
              </a:rPr>
              <a:t> </a:t>
            </a:r>
            <a:r>
              <a:rPr lang="en-US" sz="2205" spc="24" dirty="0" err="1">
                <a:solidFill>
                  <a:srgbClr val="3972B7"/>
                </a:solidFill>
                <a:latin typeface="Quicksand Bold"/>
              </a:rPr>
              <a:t>nos</a:t>
            </a:r>
            <a:r>
              <a:rPr lang="en-US" sz="2205" spc="24" dirty="0">
                <a:solidFill>
                  <a:srgbClr val="3972B7"/>
                </a:solidFill>
                <a:latin typeface="Quicksand Bold"/>
              </a:rPr>
              <a:t> </a:t>
            </a:r>
            <a:r>
              <a:rPr lang="en-US" sz="2205" spc="24" dirty="0" err="1">
                <a:solidFill>
                  <a:srgbClr val="3972B7"/>
                </a:solidFill>
                <a:latin typeface="Quicksand Bold"/>
              </a:rPr>
              <a:t>arroja</a:t>
            </a:r>
            <a:r>
              <a:rPr lang="en-US" sz="2205" spc="24" dirty="0">
                <a:solidFill>
                  <a:srgbClr val="3972B7"/>
                </a:solidFill>
                <a:latin typeface="Quicksand Bold"/>
              </a:rPr>
              <a:t> variables </a:t>
            </a:r>
            <a:r>
              <a:rPr lang="en-US" sz="2205" spc="24" dirty="0" err="1">
                <a:solidFill>
                  <a:srgbClr val="3972B7"/>
                </a:solidFill>
                <a:latin typeface="Quicksand Bold"/>
              </a:rPr>
              <a:t>diferentes</a:t>
            </a:r>
            <a:r>
              <a:rPr lang="en-US" sz="2205" spc="24" dirty="0">
                <a:solidFill>
                  <a:srgbClr val="3972B7"/>
                </a:solidFill>
                <a:latin typeface="Quicksand Bold"/>
              </a:rPr>
              <a:t> </a:t>
            </a:r>
            <a:r>
              <a:rPr lang="en-US" sz="2205" spc="24" dirty="0" err="1">
                <a:solidFill>
                  <a:srgbClr val="3972B7"/>
                </a:solidFill>
                <a:latin typeface="Quicksand Bold"/>
              </a:rPr>
              <a:t>dependiendo</a:t>
            </a:r>
            <a:r>
              <a:rPr lang="en-US" sz="2205" spc="24" dirty="0">
                <a:solidFill>
                  <a:srgbClr val="3972B7"/>
                </a:solidFill>
                <a:latin typeface="Quicksand Bold"/>
              </a:rPr>
              <a:t> de </a:t>
            </a:r>
            <a:r>
              <a:rPr lang="en-US" sz="2205" spc="24" dirty="0" err="1">
                <a:solidFill>
                  <a:srgbClr val="3972B7"/>
                </a:solidFill>
                <a:latin typeface="Quicksand Bold"/>
              </a:rPr>
              <a:t>los</a:t>
            </a:r>
            <a:r>
              <a:rPr lang="en-US" sz="2205" spc="24" dirty="0">
                <a:solidFill>
                  <a:srgbClr val="3972B7"/>
                </a:solidFill>
                <a:latin typeface="Quicksand Bold"/>
              </a:rPr>
              <a:t> </a:t>
            </a:r>
            <a:r>
              <a:rPr lang="en-US" sz="2205" spc="24" dirty="0" err="1">
                <a:solidFill>
                  <a:srgbClr val="3972B7"/>
                </a:solidFill>
                <a:latin typeface="Quicksand Bold"/>
              </a:rPr>
              <a:t>datos</a:t>
            </a:r>
            <a:r>
              <a:rPr lang="en-US" sz="2205" spc="24" dirty="0">
                <a:solidFill>
                  <a:srgbClr val="3972B7"/>
                </a:solidFill>
                <a:latin typeface="Quicksand Bold"/>
              </a:rPr>
              <a:t> de </a:t>
            </a:r>
            <a:r>
              <a:rPr lang="en-US" sz="2205" spc="24" dirty="0" err="1">
                <a:solidFill>
                  <a:srgbClr val="3972B7"/>
                </a:solidFill>
                <a:latin typeface="Quicksand Bold"/>
              </a:rPr>
              <a:t>los</a:t>
            </a:r>
            <a:r>
              <a:rPr lang="en-US" sz="2205" spc="24" dirty="0">
                <a:solidFill>
                  <a:srgbClr val="3972B7"/>
                </a:solidFill>
                <a:latin typeface="Quicksand Bold"/>
              </a:rPr>
              <a:t> meses </a:t>
            </a:r>
            <a:r>
              <a:rPr lang="en-US" sz="2205" spc="24" dirty="0" err="1">
                <a:solidFill>
                  <a:srgbClr val="3972B7"/>
                </a:solidFill>
                <a:latin typeface="Quicksand Bold"/>
              </a:rPr>
              <a:t>elegidos</a:t>
            </a:r>
            <a:r>
              <a:rPr lang="en-US" sz="2205" spc="24" dirty="0">
                <a:solidFill>
                  <a:srgbClr val="3972B7"/>
                </a:solidFill>
                <a:latin typeface="Quicksand Bold"/>
              </a:rPr>
              <a:t>:</a:t>
            </a:r>
          </a:p>
          <a:p>
            <a:pPr algn="ctr">
              <a:lnSpc>
                <a:spcPts val="2558"/>
              </a:lnSpc>
              <a:spcBef>
                <a:spcPct val="0"/>
              </a:spcBef>
            </a:pPr>
            <a:endParaRPr lang="en-US" sz="2205" spc="24" dirty="0">
              <a:solidFill>
                <a:srgbClr val="3972B7"/>
              </a:solidFill>
              <a:latin typeface="Quicksand Bold"/>
            </a:endParaRPr>
          </a:p>
        </p:txBody>
      </p:sp>
      <p:sp>
        <p:nvSpPr>
          <p:cNvPr id="34" name="TextBox 33">
            <a:extLst>
              <a:ext uri="{FF2B5EF4-FFF2-40B4-BE49-F238E27FC236}">
                <a16:creationId xmlns:a16="http://schemas.microsoft.com/office/drawing/2014/main" id="{6B8BE35B-40F2-6CA5-DA4E-225645C16769}"/>
              </a:ext>
            </a:extLst>
          </p:cNvPr>
          <p:cNvSpPr txBox="1"/>
          <p:nvPr/>
        </p:nvSpPr>
        <p:spPr>
          <a:xfrm>
            <a:off x="2590800" y="588765"/>
            <a:ext cx="12184610" cy="385490"/>
          </a:xfrm>
          <a:prstGeom prst="rect">
            <a:avLst/>
          </a:prstGeom>
        </p:spPr>
        <p:txBody>
          <a:bodyPr lIns="0" tIns="0" rIns="0" bIns="0" rtlCol="0" anchor="t">
            <a:spAutoFit/>
          </a:bodyPr>
          <a:lstStyle/>
          <a:p>
            <a:pPr algn="ctr">
              <a:lnSpc>
                <a:spcPts val="2558"/>
              </a:lnSpc>
              <a:spcBef>
                <a:spcPct val="0"/>
              </a:spcBef>
            </a:pPr>
            <a:r>
              <a:rPr lang="en-US" sz="4400" spc="24" dirty="0">
                <a:solidFill>
                  <a:srgbClr val="3972B7"/>
                </a:solidFill>
                <a:latin typeface="Quicksand Bold"/>
              </a:rPr>
              <a:t>CONTEO;</a:t>
            </a:r>
          </a:p>
        </p:txBody>
      </p:sp>
      <p:pic>
        <p:nvPicPr>
          <p:cNvPr id="36" name="Gráfico 35" descr="Relámpagos">
            <a:extLst>
              <a:ext uri="{FF2B5EF4-FFF2-40B4-BE49-F238E27FC236}">
                <a16:creationId xmlns:a16="http://schemas.microsoft.com/office/drawing/2014/main" id="{9D135610-464A-D28C-8352-5F616D20FFB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41530" y="6465373"/>
            <a:ext cx="2606821" cy="260682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5713316" cy="5736392"/>
            <a:chOff x="0" y="0"/>
            <a:chExt cx="1864835" cy="1872367"/>
          </a:xfrm>
        </p:grpSpPr>
        <p:sp>
          <p:nvSpPr>
            <p:cNvPr id="3" name="Freeform 3"/>
            <p:cNvSpPr/>
            <p:nvPr/>
          </p:nvSpPr>
          <p:spPr>
            <a:xfrm>
              <a:off x="0" y="0"/>
              <a:ext cx="1864835" cy="1872367"/>
            </a:xfrm>
            <a:custGeom>
              <a:avLst/>
              <a:gdLst/>
              <a:ahLst/>
              <a:cxnLst/>
              <a:rect l="l" t="t" r="r" b="b"/>
              <a:pathLst>
                <a:path w="1864835" h="1872367">
                  <a:moveTo>
                    <a:pt x="47427" y="0"/>
                  </a:moveTo>
                  <a:lnTo>
                    <a:pt x="1817408" y="0"/>
                  </a:lnTo>
                  <a:cubicBezTo>
                    <a:pt x="1829986" y="0"/>
                    <a:pt x="1842050" y="4997"/>
                    <a:pt x="1850944" y="13891"/>
                  </a:cubicBezTo>
                  <a:cubicBezTo>
                    <a:pt x="1859838" y="22785"/>
                    <a:pt x="1864835" y="34849"/>
                    <a:pt x="1864835" y="47427"/>
                  </a:cubicBezTo>
                  <a:lnTo>
                    <a:pt x="1864835" y="1824940"/>
                  </a:lnTo>
                  <a:cubicBezTo>
                    <a:pt x="1864835" y="1837518"/>
                    <a:pt x="1859838" y="1849582"/>
                    <a:pt x="1850944" y="1858476"/>
                  </a:cubicBezTo>
                  <a:cubicBezTo>
                    <a:pt x="1842050" y="1867371"/>
                    <a:pt x="1829986" y="1872367"/>
                    <a:pt x="1817408" y="1872367"/>
                  </a:cubicBezTo>
                  <a:lnTo>
                    <a:pt x="47427" y="1872367"/>
                  </a:lnTo>
                  <a:cubicBezTo>
                    <a:pt x="34849" y="1872367"/>
                    <a:pt x="22785" y="1867371"/>
                    <a:pt x="13891" y="1858476"/>
                  </a:cubicBezTo>
                  <a:cubicBezTo>
                    <a:pt x="4997" y="1849582"/>
                    <a:pt x="0" y="1837518"/>
                    <a:pt x="0" y="1824940"/>
                  </a:cubicBezTo>
                  <a:lnTo>
                    <a:pt x="0" y="47427"/>
                  </a:lnTo>
                  <a:cubicBezTo>
                    <a:pt x="0" y="34849"/>
                    <a:pt x="4997" y="22785"/>
                    <a:pt x="13891" y="13891"/>
                  </a:cubicBezTo>
                  <a:cubicBezTo>
                    <a:pt x="22785" y="4997"/>
                    <a:pt x="34849" y="0"/>
                    <a:pt x="47427" y="0"/>
                  </a:cubicBezTo>
                  <a:close/>
                </a:path>
              </a:pathLst>
            </a:custGeom>
            <a:solidFill>
              <a:srgbClr val="FFFFFF"/>
            </a:solidFill>
            <a:ln w="57150" cap="rnd">
              <a:solidFill>
                <a:srgbClr val="CDEEFF"/>
              </a:solidFill>
              <a:prstDash val="solid"/>
              <a:round/>
            </a:ln>
          </p:spPr>
        </p:sp>
        <p:sp>
          <p:nvSpPr>
            <p:cNvPr id="4" name="TextBox 4"/>
            <p:cNvSpPr txBox="1"/>
            <p:nvPr/>
          </p:nvSpPr>
          <p:spPr>
            <a:xfrm>
              <a:off x="0" y="-28575"/>
              <a:ext cx="1864835" cy="1900942"/>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5" name="Freeform 5"/>
          <p:cNvSpPr/>
          <p:nvPr/>
        </p:nvSpPr>
        <p:spPr>
          <a:xfrm rot="2217810">
            <a:off x="-73251" y="7536502"/>
            <a:ext cx="2203901" cy="3443596"/>
          </a:xfrm>
          <a:custGeom>
            <a:avLst/>
            <a:gdLst/>
            <a:ahLst/>
            <a:cxnLst/>
            <a:rect l="l" t="t" r="r" b="b"/>
            <a:pathLst>
              <a:path w="2203901" h="3443596">
                <a:moveTo>
                  <a:pt x="0" y="0"/>
                </a:moveTo>
                <a:lnTo>
                  <a:pt x="2203902" y="0"/>
                </a:lnTo>
                <a:lnTo>
                  <a:pt x="2203902" y="3443596"/>
                </a:lnTo>
                <a:lnTo>
                  <a:pt x="0" y="344359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6" name="Freeform 6"/>
          <p:cNvSpPr/>
          <p:nvPr/>
        </p:nvSpPr>
        <p:spPr>
          <a:xfrm rot="-760411">
            <a:off x="15947588" y="7562070"/>
            <a:ext cx="2353520" cy="3392461"/>
          </a:xfrm>
          <a:custGeom>
            <a:avLst/>
            <a:gdLst/>
            <a:ahLst/>
            <a:cxnLst/>
            <a:rect l="l" t="t" r="r" b="b"/>
            <a:pathLst>
              <a:path w="2353520" h="3392461">
                <a:moveTo>
                  <a:pt x="0" y="0"/>
                </a:moveTo>
                <a:lnTo>
                  <a:pt x="2353520" y="0"/>
                </a:lnTo>
                <a:lnTo>
                  <a:pt x="2353520" y="3392460"/>
                </a:lnTo>
                <a:lnTo>
                  <a:pt x="0" y="3392460"/>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688719" y="1922875"/>
            <a:ext cx="4299386" cy="2855473"/>
            <a:chOff x="0" y="0"/>
            <a:chExt cx="5732515" cy="3807297"/>
          </a:xfrm>
        </p:grpSpPr>
        <p:sp>
          <p:nvSpPr>
            <p:cNvPr id="8" name="TextBox 8"/>
            <p:cNvSpPr txBox="1"/>
            <p:nvPr/>
          </p:nvSpPr>
          <p:spPr>
            <a:xfrm>
              <a:off x="0" y="47625"/>
              <a:ext cx="5732515" cy="1456853"/>
            </a:xfrm>
            <a:prstGeom prst="rect">
              <a:avLst/>
            </a:prstGeom>
          </p:spPr>
          <p:txBody>
            <a:bodyPr lIns="0" tIns="0" rIns="0" bIns="0" rtlCol="0" anchor="t">
              <a:spAutoFit/>
            </a:bodyPr>
            <a:lstStyle/>
            <a:p>
              <a:pPr marL="0" lvl="0" indent="0" algn="l">
                <a:lnSpc>
                  <a:spcPts val="4204"/>
                </a:lnSpc>
                <a:spcBef>
                  <a:spcPct val="0"/>
                </a:spcBef>
              </a:pPr>
              <a:r>
                <a:rPr lang="en-US" sz="3966" dirty="0" err="1">
                  <a:solidFill>
                    <a:srgbClr val="2676A4"/>
                  </a:solidFill>
                  <a:latin typeface="Quicksand Bold"/>
                </a:rPr>
                <a:t>Ejemplo</a:t>
              </a:r>
              <a:r>
                <a:rPr lang="en-US" sz="3966" dirty="0">
                  <a:solidFill>
                    <a:srgbClr val="2676A4"/>
                  </a:solidFill>
                  <a:latin typeface="Quicksand Bold"/>
                </a:rPr>
                <a:t> de </a:t>
              </a:r>
              <a:r>
                <a:rPr lang="en-US" sz="3966" dirty="0" err="1">
                  <a:solidFill>
                    <a:srgbClr val="2676A4"/>
                  </a:solidFill>
                  <a:latin typeface="Quicksand Bold"/>
                </a:rPr>
                <a:t>gráfica</a:t>
              </a:r>
              <a:r>
                <a:rPr lang="en-US" sz="3966" dirty="0">
                  <a:solidFill>
                    <a:srgbClr val="2676A4"/>
                  </a:solidFill>
                  <a:latin typeface="Quicksand Bold"/>
                </a:rPr>
                <a:t>:</a:t>
              </a:r>
            </a:p>
          </p:txBody>
        </p:sp>
        <p:sp>
          <p:nvSpPr>
            <p:cNvPr id="9" name="TextBox 9"/>
            <p:cNvSpPr txBox="1"/>
            <p:nvPr/>
          </p:nvSpPr>
          <p:spPr>
            <a:xfrm>
              <a:off x="0" y="1839326"/>
              <a:ext cx="5732515" cy="1967971"/>
            </a:xfrm>
            <a:prstGeom prst="rect">
              <a:avLst/>
            </a:prstGeom>
          </p:spPr>
          <p:txBody>
            <a:bodyPr lIns="0" tIns="0" rIns="0" bIns="0" rtlCol="0" anchor="t">
              <a:spAutoFit/>
            </a:bodyPr>
            <a:lstStyle/>
            <a:p>
              <a:pPr>
                <a:lnSpc>
                  <a:spcPts val="2994"/>
                </a:lnSpc>
              </a:pPr>
              <a:r>
                <a:rPr lang="en-US" sz="1983">
                  <a:solidFill>
                    <a:srgbClr val="000000"/>
                  </a:solidFill>
                  <a:latin typeface="Quicksand"/>
                </a:rPr>
                <a:t>Ya al final las líneas de código siguientes son para recabar estos resultados a través de gráficos de barras.</a:t>
              </a:r>
            </a:p>
          </p:txBody>
        </p:sp>
      </p:grpSp>
      <p:graphicFrame>
        <p:nvGraphicFramePr>
          <p:cNvPr id="13" name="Gráfico 12">
            <a:extLst>
              <a:ext uri="{FF2B5EF4-FFF2-40B4-BE49-F238E27FC236}">
                <a16:creationId xmlns:a16="http://schemas.microsoft.com/office/drawing/2014/main" id="{2BB908A1-9E0E-BB6B-595D-ABBCBFB1FBD6}"/>
              </a:ext>
            </a:extLst>
          </p:cNvPr>
          <p:cNvGraphicFramePr/>
          <p:nvPr>
            <p:extLst>
              <p:ext uri="{D42A27DB-BD31-4B8C-83A1-F6EECF244321}">
                <p14:modId xmlns:p14="http://schemas.microsoft.com/office/powerpoint/2010/main" val="243899071"/>
              </p:ext>
            </p:extLst>
          </p:nvPr>
        </p:nvGraphicFramePr>
        <p:xfrm>
          <a:off x="5612504" y="457200"/>
          <a:ext cx="13374786" cy="8888646"/>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12173178" y="5602648"/>
            <a:ext cx="4351924" cy="4351924"/>
          </a:xfrm>
          <a:custGeom>
            <a:avLst/>
            <a:gdLst/>
            <a:ahLst/>
            <a:cxnLst/>
            <a:rect l="l" t="t" r="r" b="b"/>
            <a:pathLst>
              <a:path w="4351924" h="4351924">
                <a:moveTo>
                  <a:pt x="0" y="0"/>
                </a:moveTo>
                <a:lnTo>
                  <a:pt x="4351924" y="0"/>
                </a:lnTo>
                <a:lnTo>
                  <a:pt x="4351924" y="4351924"/>
                </a:lnTo>
                <a:lnTo>
                  <a:pt x="0" y="4351924"/>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855760" y="698531"/>
            <a:ext cx="5205211" cy="4346351"/>
          </a:xfrm>
          <a:custGeom>
            <a:avLst/>
            <a:gdLst/>
            <a:ahLst/>
            <a:cxnLst/>
            <a:rect l="l" t="t" r="r" b="b"/>
            <a:pathLst>
              <a:path w="5205211" h="4346351">
                <a:moveTo>
                  <a:pt x="5205211" y="0"/>
                </a:moveTo>
                <a:lnTo>
                  <a:pt x="0" y="0"/>
                </a:lnTo>
                <a:lnTo>
                  <a:pt x="0" y="4346352"/>
                </a:lnTo>
                <a:lnTo>
                  <a:pt x="5205211" y="4346352"/>
                </a:lnTo>
                <a:lnTo>
                  <a:pt x="5205211"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28601" y="2358741"/>
            <a:ext cx="17754600" cy="6899559"/>
            <a:chOff x="0" y="0"/>
            <a:chExt cx="3220292" cy="1817168"/>
          </a:xfrm>
        </p:grpSpPr>
        <p:sp>
          <p:nvSpPr>
            <p:cNvPr id="5" name="Freeform 5"/>
            <p:cNvSpPr/>
            <p:nvPr/>
          </p:nvSpPr>
          <p:spPr>
            <a:xfrm>
              <a:off x="0" y="0"/>
              <a:ext cx="3220292" cy="1817168"/>
            </a:xfrm>
            <a:custGeom>
              <a:avLst/>
              <a:gdLst/>
              <a:ahLst/>
              <a:cxnLst/>
              <a:rect l="l" t="t" r="r" b="b"/>
              <a:pathLst>
                <a:path w="3220292" h="1817168">
                  <a:moveTo>
                    <a:pt x="22161" y="0"/>
                  </a:moveTo>
                  <a:lnTo>
                    <a:pt x="3198131" y="0"/>
                  </a:lnTo>
                  <a:cubicBezTo>
                    <a:pt x="3204009" y="0"/>
                    <a:pt x="3209645" y="2335"/>
                    <a:pt x="3213801" y="6491"/>
                  </a:cubicBezTo>
                  <a:cubicBezTo>
                    <a:pt x="3217957" y="10647"/>
                    <a:pt x="3220292" y="16284"/>
                    <a:pt x="3220292" y="22161"/>
                  </a:cubicBezTo>
                  <a:lnTo>
                    <a:pt x="3220292" y="1795007"/>
                  </a:lnTo>
                  <a:cubicBezTo>
                    <a:pt x="3220292" y="1800884"/>
                    <a:pt x="3217957" y="1806521"/>
                    <a:pt x="3213801" y="1810677"/>
                  </a:cubicBezTo>
                  <a:cubicBezTo>
                    <a:pt x="3209645" y="1814833"/>
                    <a:pt x="3204009" y="1817168"/>
                    <a:pt x="3198131" y="1817168"/>
                  </a:cubicBezTo>
                  <a:lnTo>
                    <a:pt x="22161" y="1817168"/>
                  </a:lnTo>
                  <a:cubicBezTo>
                    <a:pt x="16284" y="1817168"/>
                    <a:pt x="10647" y="1814833"/>
                    <a:pt x="6491" y="1810677"/>
                  </a:cubicBezTo>
                  <a:cubicBezTo>
                    <a:pt x="2335" y="1806521"/>
                    <a:pt x="0" y="1800884"/>
                    <a:pt x="0" y="1795007"/>
                  </a:cubicBezTo>
                  <a:lnTo>
                    <a:pt x="0" y="22161"/>
                  </a:lnTo>
                  <a:cubicBezTo>
                    <a:pt x="0" y="16284"/>
                    <a:pt x="2335" y="10647"/>
                    <a:pt x="6491" y="6491"/>
                  </a:cubicBezTo>
                  <a:cubicBezTo>
                    <a:pt x="10647" y="2335"/>
                    <a:pt x="16284" y="0"/>
                    <a:pt x="22161" y="0"/>
                  </a:cubicBezTo>
                  <a:close/>
                </a:path>
              </a:pathLst>
            </a:custGeom>
            <a:solidFill>
              <a:srgbClr val="FFFFFF"/>
            </a:solidFill>
            <a:ln w="57150" cap="rnd">
              <a:solidFill>
                <a:srgbClr val="CDEEFF"/>
              </a:solidFill>
              <a:prstDash val="solid"/>
              <a:round/>
            </a:ln>
          </p:spPr>
        </p:sp>
        <p:sp>
          <p:nvSpPr>
            <p:cNvPr id="6" name="TextBox 6"/>
            <p:cNvSpPr txBox="1"/>
            <p:nvPr/>
          </p:nvSpPr>
          <p:spPr>
            <a:xfrm>
              <a:off x="0" y="-28575"/>
              <a:ext cx="3220292" cy="1845743"/>
            </a:xfrm>
            <a:prstGeom prst="rect">
              <a:avLst/>
            </a:prstGeom>
          </p:spPr>
          <p:txBody>
            <a:bodyPr lIns="50800" tIns="50800" rIns="50800" bIns="50800" rtlCol="0" anchor="ctr"/>
            <a:lstStyle/>
            <a:p>
              <a:pPr marL="0" lvl="0" indent="0" algn="ctr">
                <a:lnSpc>
                  <a:spcPts val="1403"/>
                </a:lnSpc>
                <a:spcBef>
                  <a:spcPct val="0"/>
                </a:spcBef>
              </a:pPr>
              <a:endParaRPr/>
            </a:p>
          </p:txBody>
        </p:sp>
      </p:grpSp>
      <p:grpSp>
        <p:nvGrpSpPr>
          <p:cNvPr id="7" name="Group 7"/>
          <p:cNvGrpSpPr/>
          <p:nvPr/>
        </p:nvGrpSpPr>
        <p:grpSpPr>
          <a:xfrm>
            <a:off x="7674495" y="414808"/>
            <a:ext cx="2939011" cy="293901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w="57150" cap="rnd">
              <a:solidFill>
                <a:srgbClr val="CDEEFF"/>
              </a:solidFill>
              <a:prstDash val="solid"/>
              <a:round/>
            </a:ln>
          </p:spPr>
        </p:sp>
        <p:sp>
          <p:nvSpPr>
            <p:cNvPr id="9" name="TextBox 9"/>
            <p:cNvSpPr txBox="1"/>
            <p:nvPr/>
          </p:nvSpPr>
          <p:spPr>
            <a:xfrm>
              <a:off x="76200" y="47625"/>
              <a:ext cx="660400" cy="688975"/>
            </a:xfrm>
            <a:prstGeom prst="rect">
              <a:avLst/>
            </a:prstGeom>
          </p:spPr>
          <p:txBody>
            <a:bodyPr lIns="50800" tIns="50800" rIns="50800" bIns="50800" rtlCol="0" anchor="ctr"/>
            <a:lstStyle/>
            <a:p>
              <a:pPr marL="0" lvl="0" indent="0" algn="ctr">
                <a:lnSpc>
                  <a:spcPts val="1403"/>
                </a:lnSpc>
                <a:spcBef>
                  <a:spcPct val="0"/>
                </a:spcBef>
              </a:pPr>
              <a:endParaRPr/>
            </a:p>
          </p:txBody>
        </p:sp>
      </p:grpSp>
      <p:grpSp>
        <p:nvGrpSpPr>
          <p:cNvPr id="10" name="Group 10"/>
          <p:cNvGrpSpPr/>
          <p:nvPr/>
        </p:nvGrpSpPr>
        <p:grpSpPr>
          <a:xfrm>
            <a:off x="-152400" y="3243644"/>
            <a:ext cx="18412523" cy="4862734"/>
            <a:chOff x="0" y="104775"/>
            <a:chExt cx="15489515" cy="6483646"/>
          </a:xfrm>
        </p:grpSpPr>
        <p:sp>
          <p:nvSpPr>
            <p:cNvPr id="11" name="TextBox 11"/>
            <p:cNvSpPr txBox="1"/>
            <p:nvPr/>
          </p:nvSpPr>
          <p:spPr>
            <a:xfrm>
              <a:off x="0" y="104775"/>
              <a:ext cx="15489515" cy="1404781"/>
            </a:xfrm>
            <a:prstGeom prst="rect">
              <a:avLst/>
            </a:prstGeom>
          </p:spPr>
          <p:txBody>
            <a:bodyPr lIns="0" tIns="0" rIns="0" bIns="0" rtlCol="0" anchor="t">
              <a:spAutoFit/>
            </a:bodyPr>
            <a:lstStyle/>
            <a:p>
              <a:pPr algn="ctr">
                <a:lnSpc>
                  <a:spcPts val="7802"/>
                </a:lnSpc>
              </a:pPr>
              <a:r>
                <a:rPr lang="en-US" sz="7431">
                  <a:solidFill>
                    <a:srgbClr val="3972B7"/>
                  </a:solidFill>
                  <a:latin typeface="Quicksand Bold"/>
                </a:rPr>
                <a:t>Conclusión</a:t>
              </a:r>
            </a:p>
          </p:txBody>
        </p:sp>
        <p:sp>
          <p:nvSpPr>
            <p:cNvPr id="12" name="TextBox 12"/>
            <p:cNvSpPr txBox="1"/>
            <p:nvPr/>
          </p:nvSpPr>
          <p:spPr>
            <a:xfrm>
              <a:off x="384618" y="551383"/>
              <a:ext cx="14679626" cy="6037038"/>
            </a:xfrm>
            <a:prstGeom prst="rect">
              <a:avLst/>
            </a:prstGeom>
          </p:spPr>
          <p:txBody>
            <a:bodyPr wrap="square" lIns="0" tIns="0" rIns="0" bIns="0" rtlCol="0" anchor="t">
              <a:spAutoFit/>
            </a:bodyPr>
            <a:lstStyle/>
            <a:p>
              <a:pPr algn="ctr">
                <a:lnSpc>
                  <a:spcPts val="4480"/>
                </a:lnSpc>
              </a:pPr>
              <a:endParaRPr lang="es-MX" sz="2987" spc="224" dirty="0">
                <a:solidFill>
                  <a:srgbClr val="3972B7"/>
                </a:solidFill>
                <a:latin typeface="Quicksand"/>
              </a:endParaRPr>
            </a:p>
            <a:p>
              <a:pPr algn="just">
                <a:lnSpc>
                  <a:spcPts val="4480"/>
                </a:lnSpc>
              </a:pPr>
              <a:r>
                <a:rPr lang="es-MX" spc="224" dirty="0">
                  <a:solidFill>
                    <a:srgbClr val="3972B7"/>
                  </a:solidFill>
                  <a:latin typeface="Quicksand"/>
                </a:rPr>
                <a:t>Las cadenas de </a:t>
              </a:r>
              <a:r>
                <a:rPr lang="es-MX" spc="224" dirty="0" err="1">
                  <a:solidFill>
                    <a:srgbClr val="3972B7"/>
                  </a:solidFill>
                  <a:latin typeface="Quicksand"/>
                </a:rPr>
                <a:t>Markov</a:t>
              </a:r>
              <a:r>
                <a:rPr lang="es-MX" spc="224" dirty="0">
                  <a:solidFill>
                    <a:srgbClr val="3972B7"/>
                  </a:solidFill>
                  <a:latin typeface="Quicksand"/>
                </a:rPr>
                <a:t>, modelos fundamentales en la descripción de transiciones entre estados dentro de sistemas, permiten simular y analizar el clima. Este enfoque simplifica las fluctuaciones climáticas y modela las probabilidades de transición entre estados. Aunque surgieron desafíos técnicos, como la definición de funciones y la generación de gráficos, los resultados fueron significativos. Las simulaciones proporcionaron información valiosa sobre la distribución probabilística de los estados climáticos y permitieron visualizar cómo se distribuyeron en múltiples simulaciones Concretamente el proyecto usando  </a:t>
              </a:r>
              <a:r>
                <a:rPr lang="es-MX" spc="224" dirty="0" err="1">
                  <a:solidFill>
                    <a:srgbClr val="3972B7"/>
                  </a:solidFill>
                  <a:latin typeface="Quicksand"/>
                </a:rPr>
                <a:t>Markov</a:t>
              </a:r>
              <a:r>
                <a:rPr lang="es-MX" spc="224" dirty="0">
                  <a:solidFill>
                    <a:srgbClr val="3972B7"/>
                  </a:solidFill>
                  <a:latin typeface="Quicksand"/>
                </a:rPr>
                <a:t> </a:t>
              </a:r>
              <a:r>
                <a:rPr lang="es-MX" spc="224" dirty="0" err="1">
                  <a:solidFill>
                    <a:srgbClr val="3972B7"/>
                  </a:solidFill>
                  <a:latin typeface="Quicksand"/>
                </a:rPr>
                <a:t>ofrecio</a:t>
              </a:r>
              <a:r>
                <a:rPr lang="es-MX" spc="224" dirty="0">
                  <a:solidFill>
                    <a:srgbClr val="3972B7"/>
                  </a:solidFill>
                  <a:latin typeface="Quicksand"/>
                </a:rPr>
                <a:t> un enfoque flexible y poderoso para comprender sistemas con comportamientos de transición probabilísticos, siendo herramientas valiosas para explorar y predecir fenómenos cambiantes en diversos campos.</a:t>
              </a:r>
              <a:endParaRPr lang="en-US" spc="224" dirty="0">
                <a:solidFill>
                  <a:srgbClr val="3972B7"/>
                </a:solidFill>
                <a:latin typeface="Quicksand"/>
              </a:endParaRPr>
            </a:p>
          </p:txBody>
        </p:sp>
      </p:grpSp>
      <p:sp>
        <p:nvSpPr>
          <p:cNvPr id="13" name="Freeform 13"/>
          <p:cNvSpPr/>
          <p:nvPr/>
        </p:nvSpPr>
        <p:spPr>
          <a:xfrm>
            <a:off x="8258652" y="1028700"/>
            <a:ext cx="1628978" cy="2136364"/>
          </a:xfrm>
          <a:custGeom>
            <a:avLst/>
            <a:gdLst/>
            <a:ahLst/>
            <a:cxnLst/>
            <a:rect l="l" t="t" r="r" b="b"/>
            <a:pathLst>
              <a:path w="1628978" h="2136364">
                <a:moveTo>
                  <a:pt x="0" y="0"/>
                </a:moveTo>
                <a:lnTo>
                  <a:pt x="1628978" y="0"/>
                </a:lnTo>
                <a:lnTo>
                  <a:pt x="1628978" y="2136364"/>
                </a:lnTo>
                <a:lnTo>
                  <a:pt x="0" y="21363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12173178" y="5602648"/>
            <a:ext cx="4351924" cy="4351924"/>
          </a:xfrm>
          <a:custGeom>
            <a:avLst/>
            <a:gdLst/>
            <a:ahLst/>
            <a:cxnLst/>
            <a:rect l="l" t="t" r="r" b="b"/>
            <a:pathLst>
              <a:path w="4351924" h="4351924">
                <a:moveTo>
                  <a:pt x="0" y="0"/>
                </a:moveTo>
                <a:lnTo>
                  <a:pt x="4351924" y="0"/>
                </a:lnTo>
                <a:lnTo>
                  <a:pt x="4351924" y="4351924"/>
                </a:lnTo>
                <a:lnTo>
                  <a:pt x="0" y="4351924"/>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855760" y="698531"/>
            <a:ext cx="5205211" cy="4346351"/>
          </a:xfrm>
          <a:custGeom>
            <a:avLst/>
            <a:gdLst/>
            <a:ahLst/>
            <a:cxnLst/>
            <a:rect l="l" t="t" r="r" b="b"/>
            <a:pathLst>
              <a:path w="5205211" h="4346351">
                <a:moveTo>
                  <a:pt x="5205211" y="0"/>
                </a:moveTo>
                <a:lnTo>
                  <a:pt x="0" y="0"/>
                </a:lnTo>
                <a:lnTo>
                  <a:pt x="0" y="4346352"/>
                </a:lnTo>
                <a:lnTo>
                  <a:pt x="5205211" y="4346352"/>
                </a:lnTo>
                <a:lnTo>
                  <a:pt x="5205211"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3938860" y="2978672"/>
            <a:ext cx="10410280" cy="5247952"/>
            <a:chOff x="0" y="0"/>
            <a:chExt cx="2741802" cy="1382177"/>
          </a:xfrm>
        </p:grpSpPr>
        <p:sp>
          <p:nvSpPr>
            <p:cNvPr id="5" name="Freeform 5"/>
            <p:cNvSpPr/>
            <p:nvPr/>
          </p:nvSpPr>
          <p:spPr>
            <a:xfrm>
              <a:off x="0" y="0"/>
              <a:ext cx="2741802" cy="1382177"/>
            </a:xfrm>
            <a:custGeom>
              <a:avLst/>
              <a:gdLst/>
              <a:ahLst/>
              <a:cxnLst/>
              <a:rect l="l" t="t" r="r" b="b"/>
              <a:pathLst>
                <a:path w="2741802" h="1382177">
                  <a:moveTo>
                    <a:pt x="26029" y="0"/>
                  </a:moveTo>
                  <a:lnTo>
                    <a:pt x="2715773" y="0"/>
                  </a:lnTo>
                  <a:cubicBezTo>
                    <a:pt x="2730149" y="0"/>
                    <a:pt x="2741802" y="11653"/>
                    <a:pt x="2741802" y="26029"/>
                  </a:cubicBezTo>
                  <a:lnTo>
                    <a:pt x="2741802" y="1356148"/>
                  </a:lnTo>
                  <a:cubicBezTo>
                    <a:pt x="2741802" y="1370523"/>
                    <a:pt x="2730149" y="1382177"/>
                    <a:pt x="2715773" y="1382177"/>
                  </a:cubicBezTo>
                  <a:lnTo>
                    <a:pt x="26029" y="1382177"/>
                  </a:lnTo>
                  <a:cubicBezTo>
                    <a:pt x="11653" y="1382177"/>
                    <a:pt x="0" y="1370523"/>
                    <a:pt x="0" y="1356148"/>
                  </a:cubicBezTo>
                  <a:lnTo>
                    <a:pt x="0" y="26029"/>
                  </a:lnTo>
                  <a:cubicBezTo>
                    <a:pt x="0" y="11653"/>
                    <a:pt x="11653" y="0"/>
                    <a:pt x="26029" y="0"/>
                  </a:cubicBezTo>
                  <a:close/>
                </a:path>
              </a:pathLst>
            </a:custGeom>
            <a:solidFill>
              <a:srgbClr val="FFFFFF"/>
            </a:solidFill>
            <a:ln w="57150" cap="rnd">
              <a:solidFill>
                <a:srgbClr val="CDEEFF"/>
              </a:solidFill>
              <a:prstDash val="solid"/>
              <a:round/>
            </a:ln>
          </p:spPr>
        </p:sp>
        <p:sp>
          <p:nvSpPr>
            <p:cNvPr id="6" name="TextBox 6"/>
            <p:cNvSpPr txBox="1"/>
            <p:nvPr/>
          </p:nvSpPr>
          <p:spPr>
            <a:xfrm>
              <a:off x="0" y="-28575"/>
              <a:ext cx="2741802" cy="1410752"/>
            </a:xfrm>
            <a:prstGeom prst="rect">
              <a:avLst/>
            </a:prstGeom>
          </p:spPr>
          <p:txBody>
            <a:bodyPr lIns="50800" tIns="50800" rIns="50800" bIns="50800" rtlCol="0" anchor="ctr"/>
            <a:lstStyle/>
            <a:p>
              <a:pPr marL="0" lvl="0" indent="0" algn="ctr">
                <a:lnSpc>
                  <a:spcPts val="1403"/>
                </a:lnSpc>
                <a:spcBef>
                  <a:spcPct val="0"/>
                </a:spcBef>
              </a:pPr>
              <a:endParaRPr/>
            </a:p>
          </p:txBody>
        </p:sp>
      </p:grpSp>
      <p:grpSp>
        <p:nvGrpSpPr>
          <p:cNvPr id="7" name="Group 7"/>
          <p:cNvGrpSpPr/>
          <p:nvPr/>
        </p:nvGrpSpPr>
        <p:grpSpPr>
          <a:xfrm>
            <a:off x="7559708" y="1325677"/>
            <a:ext cx="2939011" cy="293901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w="57150" cap="rnd">
              <a:solidFill>
                <a:srgbClr val="CDEEFF"/>
              </a:solidFill>
              <a:prstDash val="solid"/>
              <a:round/>
            </a:ln>
          </p:spPr>
        </p:sp>
        <p:sp>
          <p:nvSpPr>
            <p:cNvPr id="9" name="TextBox 9"/>
            <p:cNvSpPr txBox="1"/>
            <p:nvPr/>
          </p:nvSpPr>
          <p:spPr>
            <a:xfrm>
              <a:off x="76200" y="47625"/>
              <a:ext cx="660400" cy="688975"/>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10" name="Freeform 10"/>
          <p:cNvSpPr/>
          <p:nvPr/>
        </p:nvSpPr>
        <p:spPr>
          <a:xfrm>
            <a:off x="8241720" y="1977007"/>
            <a:ext cx="1574987" cy="1636350"/>
          </a:xfrm>
          <a:custGeom>
            <a:avLst/>
            <a:gdLst/>
            <a:ahLst/>
            <a:cxnLst/>
            <a:rect l="l" t="t" r="r" b="b"/>
            <a:pathLst>
              <a:path w="1574987" h="1636350">
                <a:moveTo>
                  <a:pt x="0" y="0"/>
                </a:moveTo>
                <a:lnTo>
                  <a:pt x="1574986" y="0"/>
                </a:lnTo>
                <a:lnTo>
                  <a:pt x="1574986" y="1636350"/>
                </a:lnTo>
                <a:lnTo>
                  <a:pt x="0" y="16363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p:nvPr/>
        </p:nvGrpSpPr>
        <p:grpSpPr>
          <a:xfrm>
            <a:off x="4729615" y="4790514"/>
            <a:ext cx="8828771" cy="2443273"/>
            <a:chOff x="0" y="0"/>
            <a:chExt cx="11771694" cy="3257697"/>
          </a:xfrm>
        </p:grpSpPr>
        <p:sp>
          <p:nvSpPr>
            <p:cNvPr id="12" name="TextBox 12"/>
            <p:cNvSpPr txBox="1"/>
            <p:nvPr/>
          </p:nvSpPr>
          <p:spPr>
            <a:xfrm>
              <a:off x="0" y="171450"/>
              <a:ext cx="11657556" cy="2107703"/>
            </a:xfrm>
            <a:prstGeom prst="rect">
              <a:avLst/>
            </a:prstGeom>
          </p:spPr>
          <p:txBody>
            <a:bodyPr lIns="0" tIns="0" rIns="0" bIns="0" rtlCol="0" anchor="t">
              <a:spAutoFit/>
            </a:bodyPr>
            <a:lstStyle/>
            <a:p>
              <a:pPr algn="ctr">
                <a:lnSpc>
                  <a:spcPts val="11791"/>
                </a:lnSpc>
              </a:pPr>
              <a:r>
                <a:rPr lang="en-US" sz="11230">
                  <a:solidFill>
                    <a:srgbClr val="3972B7"/>
                  </a:solidFill>
                  <a:latin typeface="Quicksand Bold"/>
                </a:rPr>
                <a:t>Gracias</a:t>
              </a:r>
            </a:p>
          </p:txBody>
        </p:sp>
        <p:sp>
          <p:nvSpPr>
            <p:cNvPr id="13" name="TextBox 13"/>
            <p:cNvSpPr txBox="1"/>
            <p:nvPr/>
          </p:nvSpPr>
          <p:spPr>
            <a:xfrm>
              <a:off x="0" y="2574428"/>
              <a:ext cx="11771694" cy="683269"/>
            </a:xfrm>
            <a:prstGeom prst="rect">
              <a:avLst/>
            </a:prstGeom>
          </p:spPr>
          <p:txBody>
            <a:bodyPr lIns="0" tIns="0" rIns="0" bIns="0" rtlCol="0" anchor="t">
              <a:spAutoFit/>
            </a:bodyPr>
            <a:lstStyle/>
            <a:p>
              <a:pPr algn="ctr">
                <a:lnSpc>
                  <a:spcPts val="448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279488"/>
            <a:ext cx="5077512" cy="4856380"/>
            <a:chOff x="0" y="0"/>
            <a:chExt cx="1337287" cy="850800"/>
          </a:xfrm>
        </p:grpSpPr>
        <p:sp>
          <p:nvSpPr>
            <p:cNvPr id="3" name="Freeform 3"/>
            <p:cNvSpPr/>
            <p:nvPr/>
          </p:nvSpPr>
          <p:spPr>
            <a:xfrm>
              <a:off x="0" y="0"/>
              <a:ext cx="1337287" cy="850800"/>
            </a:xfrm>
            <a:custGeom>
              <a:avLst/>
              <a:gdLst/>
              <a:ahLst/>
              <a:cxnLst/>
              <a:rect l="l" t="t" r="r" b="b"/>
              <a:pathLst>
                <a:path w="1337287" h="850800">
                  <a:moveTo>
                    <a:pt x="53366" y="0"/>
                  </a:moveTo>
                  <a:lnTo>
                    <a:pt x="1283921" y="0"/>
                  </a:lnTo>
                  <a:cubicBezTo>
                    <a:pt x="1298074" y="0"/>
                    <a:pt x="1311648" y="5622"/>
                    <a:pt x="1321656" y="15631"/>
                  </a:cubicBezTo>
                  <a:cubicBezTo>
                    <a:pt x="1331664" y="25639"/>
                    <a:pt x="1337287" y="39213"/>
                    <a:pt x="1337287" y="53366"/>
                  </a:cubicBezTo>
                  <a:lnTo>
                    <a:pt x="1337287" y="797434"/>
                  </a:lnTo>
                  <a:cubicBezTo>
                    <a:pt x="1337287" y="811588"/>
                    <a:pt x="1331664" y="825162"/>
                    <a:pt x="1321656" y="835170"/>
                  </a:cubicBezTo>
                  <a:cubicBezTo>
                    <a:pt x="1311648" y="845178"/>
                    <a:pt x="1298074" y="850800"/>
                    <a:pt x="1283921" y="850800"/>
                  </a:cubicBezTo>
                  <a:lnTo>
                    <a:pt x="53366" y="850800"/>
                  </a:lnTo>
                  <a:cubicBezTo>
                    <a:pt x="39213" y="850800"/>
                    <a:pt x="25639" y="845178"/>
                    <a:pt x="15631" y="835170"/>
                  </a:cubicBezTo>
                  <a:cubicBezTo>
                    <a:pt x="5622" y="825162"/>
                    <a:pt x="0" y="811588"/>
                    <a:pt x="0" y="797434"/>
                  </a:cubicBezTo>
                  <a:lnTo>
                    <a:pt x="0" y="53366"/>
                  </a:lnTo>
                  <a:cubicBezTo>
                    <a:pt x="0" y="39213"/>
                    <a:pt x="5622" y="25639"/>
                    <a:pt x="15631" y="15631"/>
                  </a:cubicBezTo>
                  <a:cubicBezTo>
                    <a:pt x="25639" y="5622"/>
                    <a:pt x="39213" y="0"/>
                    <a:pt x="53366" y="0"/>
                  </a:cubicBezTo>
                  <a:close/>
                </a:path>
              </a:pathLst>
            </a:custGeom>
            <a:solidFill>
              <a:srgbClr val="FFFFFF"/>
            </a:solidFill>
            <a:ln w="57150" cap="rnd">
              <a:solidFill>
                <a:srgbClr val="CDEEFF"/>
              </a:solidFill>
              <a:prstDash val="solid"/>
              <a:round/>
            </a:ln>
          </p:spPr>
        </p:sp>
        <p:sp>
          <p:nvSpPr>
            <p:cNvPr id="4" name="TextBox 4"/>
            <p:cNvSpPr txBox="1"/>
            <p:nvPr/>
          </p:nvSpPr>
          <p:spPr>
            <a:xfrm>
              <a:off x="0" y="-28575"/>
              <a:ext cx="1337287" cy="879375"/>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5" name="Freeform 5"/>
          <p:cNvSpPr/>
          <p:nvPr/>
        </p:nvSpPr>
        <p:spPr>
          <a:xfrm>
            <a:off x="-1239169" y="8450127"/>
            <a:ext cx="4106545" cy="2771918"/>
          </a:xfrm>
          <a:custGeom>
            <a:avLst/>
            <a:gdLst/>
            <a:ahLst/>
            <a:cxnLst/>
            <a:rect l="l" t="t" r="r" b="b"/>
            <a:pathLst>
              <a:path w="4106545" h="2771918">
                <a:moveTo>
                  <a:pt x="0" y="0"/>
                </a:moveTo>
                <a:lnTo>
                  <a:pt x="4106544" y="0"/>
                </a:lnTo>
                <a:lnTo>
                  <a:pt x="4106544" y="2771918"/>
                </a:lnTo>
                <a:lnTo>
                  <a:pt x="0" y="277191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9" name="Freeform 9"/>
          <p:cNvSpPr/>
          <p:nvPr/>
        </p:nvSpPr>
        <p:spPr>
          <a:xfrm>
            <a:off x="6311285" y="316638"/>
            <a:ext cx="3544687" cy="3544687"/>
          </a:xfrm>
          <a:custGeom>
            <a:avLst/>
            <a:gdLst/>
            <a:ahLst/>
            <a:cxnLst/>
            <a:rect l="l" t="t" r="r" b="b"/>
            <a:pathLst>
              <a:path w="3544687" h="3544687">
                <a:moveTo>
                  <a:pt x="0" y="0"/>
                </a:moveTo>
                <a:lnTo>
                  <a:pt x="3544687" y="0"/>
                </a:lnTo>
                <a:lnTo>
                  <a:pt x="3544687" y="3544687"/>
                </a:lnTo>
                <a:lnTo>
                  <a:pt x="0" y="3544687"/>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16" name="Freeform 16"/>
          <p:cNvSpPr/>
          <p:nvPr/>
        </p:nvSpPr>
        <p:spPr>
          <a:xfrm>
            <a:off x="14500721" y="0"/>
            <a:ext cx="4323049" cy="4323049"/>
          </a:xfrm>
          <a:custGeom>
            <a:avLst/>
            <a:gdLst/>
            <a:ahLst/>
            <a:cxnLst/>
            <a:rect l="l" t="t" r="r" b="b"/>
            <a:pathLst>
              <a:path w="4323049" h="4323049">
                <a:moveTo>
                  <a:pt x="0" y="0"/>
                </a:moveTo>
                <a:lnTo>
                  <a:pt x="4323050" y="0"/>
                </a:lnTo>
                <a:lnTo>
                  <a:pt x="4323050" y="4323049"/>
                </a:lnTo>
                <a:lnTo>
                  <a:pt x="0" y="4323049"/>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
        <p:nvSpPr>
          <p:cNvPr id="20" name="Freeform 20"/>
          <p:cNvSpPr/>
          <p:nvPr/>
        </p:nvSpPr>
        <p:spPr>
          <a:xfrm>
            <a:off x="14822192" y="7099712"/>
            <a:ext cx="4434570" cy="3702866"/>
          </a:xfrm>
          <a:custGeom>
            <a:avLst/>
            <a:gdLst/>
            <a:ahLst/>
            <a:cxnLst/>
            <a:rect l="l" t="t" r="r" b="b"/>
            <a:pathLst>
              <a:path w="4434570" h="3702866">
                <a:moveTo>
                  <a:pt x="0" y="0"/>
                </a:moveTo>
                <a:lnTo>
                  <a:pt x="4434570" y="0"/>
                </a:lnTo>
                <a:lnTo>
                  <a:pt x="4434570" y="3702866"/>
                </a:lnTo>
                <a:lnTo>
                  <a:pt x="0" y="3702866"/>
                </a:lnTo>
                <a:lnTo>
                  <a:pt x="0" y="0"/>
                </a:lnTo>
                <a:close/>
              </a:path>
            </a:pathLst>
          </a:custGeom>
          <a:blipFill>
            <a:blip r:embed="rId8">
              <a:alphaModFix amt="15000"/>
              <a:extLst>
                <a:ext uri="{96DAC541-7B7A-43D3-8B79-37D633B846F1}">
                  <asvg:svgBlip xmlns:asvg="http://schemas.microsoft.com/office/drawing/2016/SVG/main" r:embed="rId9"/>
                </a:ext>
              </a:extLst>
            </a:blip>
            <a:stretch>
              <a:fillRect/>
            </a:stretch>
          </a:blipFill>
        </p:spPr>
      </p:sp>
      <p:sp>
        <p:nvSpPr>
          <p:cNvPr id="24" name="TextBox 24"/>
          <p:cNvSpPr txBox="1"/>
          <p:nvPr/>
        </p:nvSpPr>
        <p:spPr>
          <a:xfrm>
            <a:off x="1028700" y="923925"/>
            <a:ext cx="6162130" cy="863600"/>
          </a:xfrm>
          <a:prstGeom prst="rect">
            <a:avLst/>
          </a:prstGeom>
        </p:spPr>
        <p:txBody>
          <a:bodyPr lIns="0" tIns="0" rIns="0" bIns="0" rtlCol="0" anchor="t">
            <a:spAutoFit/>
          </a:bodyPr>
          <a:lstStyle/>
          <a:p>
            <a:pPr>
              <a:lnSpc>
                <a:spcPts val="7000"/>
              </a:lnSpc>
            </a:pPr>
            <a:r>
              <a:rPr lang="en-US" sz="5000">
                <a:solidFill>
                  <a:srgbClr val="2676A4"/>
                </a:solidFill>
                <a:latin typeface="Quicksand Bold"/>
              </a:rPr>
              <a:t>Metas:</a:t>
            </a:r>
          </a:p>
        </p:txBody>
      </p:sp>
      <p:sp>
        <p:nvSpPr>
          <p:cNvPr id="25" name="TextBox 25"/>
          <p:cNvSpPr txBox="1"/>
          <p:nvPr/>
        </p:nvSpPr>
        <p:spPr>
          <a:xfrm>
            <a:off x="1343712" y="2655349"/>
            <a:ext cx="4524375" cy="500137"/>
          </a:xfrm>
          <a:prstGeom prst="rect">
            <a:avLst/>
          </a:prstGeom>
        </p:spPr>
        <p:txBody>
          <a:bodyPr lIns="0" tIns="0" rIns="0" bIns="0" rtlCol="0" anchor="t">
            <a:spAutoFit/>
          </a:bodyPr>
          <a:lstStyle/>
          <a:p>
            <a:pPr marL="0" lvl="1" indent="0" algn="l">
              <a:lnSpc>
                <a:spcPts val="3919"/>
              </a:lnSpc>
              <a:spcBef>
                <a:spcPct val="0"/>
              </a:spcBef>
            </a:pPr>
            <a:r>
              <a:rPr lang="en-US" sz="3999" dirty="0">
                <a:solidFill>
                  <a:srgbClr val="2676A4"/>
                </a:solidFill>
                <a:latin typeface="Quicksand Bold"/>
              </a:rPr>
              <a:t>7</a:t>
            </a:r>
            <a:r>
              <a:rPr lang="en-US" sz="3999" u="none" strike="noStrike" dirty="0">
                <a:solidFill>
                  <a:srgbClr val="2676A4"/>
                </a:solidFill>
                <a:latin typeface="Quicksand Bold"/>
              </a:rPr>
              <a:t>.</a:t>
            </a:r>
          </a:p>
        </p:txBody>
      </p:sp>
      <p:sp>
        <p:nvSpPr>
          <p:cNvPr id="26" name="TextBox 26"/>
          <p:cNvSpPr txBox="1"/>
          <p:nvPr/>
        </p:nvSpPr>
        <p:spPr>
          <a:xfrm>
            <a:off x="1347501" y="3132934"/>
            <a:ext cx="4524375" cy="2945293"/>
          </a:xfrm>
          <a:prstGeom prst="rect">
            <a:avLst/>
          </a:prstGeom>
        </p:spPr>
        <p:txBody>
          <a:bodyPr lIns="0" tIns="0" rIns="0" bIns="0" rtlCol="0" anchor="t">
            <a:spAutoFit/>
          </a:bodyPr>
          <a:lstStyle/>
          <a:p>
            <a:pPr>
              <a:lnSpc>
                <a:spcPts val="2868"/>
              </a:lnSpc>
              <a:spcBef>
                <a:spcPct val="0"/>
              </a:spcBef>
            </a:pPr>
            <a:r>
              <a:rPr lang="es-ES" sz="2050" dirty="0">
                <a:effectLst/>
                <a:latin typeface="Quicksand Medium" panose="020B0604020202020204" charset="0"/>
                <a:ea typeface="Century Gothic" panose="020B0502020202020204" pitchFamily="34" charset="0"/>
                <a:cs typeface="Arial" panose="020B0604020202020204" pitchFamily="34" charset="0"/>
              </a:rPr>
              <a:t>Se buscará obtener la predicción del clima de todo el mes de diciembre tomando en cuenta los 4 estados como estado base con lo cual se mostrará los 31 días para cada estado y así</a:t>
            </a:r>
            <a:r>
              <a:rPr lang="es-ES" sz="2050" dirty="0">
                <a:solidFill>
                  <a:srgbClr val="374151"/>
                </a:solidFill>
                <a:effectLst/>
                <a:latin typeface="Quicksand Medium" panose="020B0604020202020204" charset="0"/>
                <a:ea typeface="Century Gothic" panose="020B0502020202020204" pitchFamily="34" charset="0"/>
                <a:cs typeface="Arial" panose="020B0604020202020204" pitchFamily="34" charset="0"/>
              </a:rPr>
              <a:t> </a:t>
            </a:r>
            <a:r>
              <a:rPr lang="es-ES" sz="2050" dirty="0">
                <a:effectLst/>
                <a:latin typeface="Quicksand Medium" panose="020B0604020202020204" charset="0"/>
                <a:ea typeface="Century Gothic" panose="020B0502020202020204" pitchFamily="34" charset="0"/>
                <a:cs typeface="Arial" panose="020B0604020202020204" pitchFamily="34" charset="0"/>
              </a:rPr>
              <a:t>determinar el conteo total y el promedio de días en cada estado.</a:t>
            </a:r>
            <a:endParaRPr lang="en-US" sz="2050" dirty="0">
              <a:solidFill>
                <a:srgbClr val="000000"/>
              </a:solidFill>
              <a:latin typeface="Quicksand Medium" panose="020B0604020202020204" charset="0"/>
            </a:endParaRPr>
          </a:p>
        </p:txBody>
      </p:sp>
      <p:sp>
        <p:nvSpPr>
          <p:cNvPr id="30" name="TextBox 30"/>
          <p:cNvSpPr txBox="1"/>
          <p:nvPr/>
        </p:nvSpPr>
        <p:spPr>
          <a:xfrm>
            <a:off x="6849393" y="2821638"/>
            <a:ext cx="4368769" cy="329497"/>
          </a:xfrm>
          <a:prstGeom prst="rect">
            <a:avLst/>
          </a:prstGeom>
        </p:spPr>
        <p:txBody>
          <a:bodyPr lIns="0" tIns="0" rIns="0" bIns="0" rtlCol="0" anchor="t">
            <a:spAutoFit/>
          </a:bodyPr>
          <a:lstStyle/>
          <a:p>
            <a:pPr marL="0" lvl="0" indent="0" algn="l">
              <a:lnSpc>
                <a:spcPts val="2705"/>
              </a:lnSpc>
              <a:spcBef>
                <a:spcPct val="0"/>
              </a:spcBef>
            </a:pPr>
            <a:endParaRPr/>
          </a:p>
        </p:txBody>
      </p:sp>
    </p:spTree>
    <p:extLst>
      <p:ext uri="{BB962C8B-B14F-4D97-AF65-F5344CB8AC3E}">
        <p14:creationId xmlns:p14="http://schemas.microsoft.com/office/powerpoint/2010/main" val="2871846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13090101" y="0"/>
            <a:ext cx="5812545" cy="3923468"/>
          </a:xfrm>
          <a:custGeom>
            <a:avLst/>
            <a:gdLst/>
            <a:ahLst/>
            <a:cxnLst/>
            <a:rect l="l" t="t" r="r" b="b"/>
            <a:pathLst>
              <a:path w="5812545" h="3923468">
                <a:moveTo>
                  <a:pt x="0" y="0"/>
                </a:moveTo>
                <a:lnTo>
                  <a:pt x="5812545" y="0"/>
                </a:lnTo>
                <a:lnTo>
                  <a:pt x="5812545" y="3923468"/>
                </a:lnTo>
                <a:lnTo>
                  <a:pt x="0" y="392346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9303526" y="-202736"/>
            <a:ext cx="3648700" cy="2462872"/>
          </a:xfrm>
          <a:custGeom>
            <a:avLst/>
            <a:gdLst/>
            <a:ahLst/>
            <a:cxnLst/>
            <a:rect l="l" t="t" r="r" b="b"/>
            <a:pathLst>
              <a:path w="3648700" h="2462872">
                <a:moveTo>
                  <a:pt x="0" y="0"/>
                </a:moveTo>
                <a:lnTo>
                  <a:pt x="3648700" y="0"/>
                </a:lnTo>
                <a:lnTo>
                  <a:pt x="3648700" y="2462872"/>
                </a:lnTo>
                <a:lnTo>
                  <a:pt x="0" y="2462872"/>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355315" y="2707118"/>
            <a:ext cx="3740678" cy="6551182"/>
            <a:chOff x="0" y="0"/>
            <a:chExt cx="1220963" cy="2138316"/>
          </a:xfrm>
        </p:grpSpPr>
        <p:sp>
          <p:nvSpPr>
            <p:cNvPr id="5" name="Freeform 5"/>
            <p:cNvSpPr/>
            <p:nvPr/>
          </p:nvSpPr>
          <p:spPr>
            <a:xfrm>
              <a:off x="0" y="0"/>
              <a:ext cx="1220963" cy="2138316"/>
            </a:xfrm>
            <a:custGeom>
              <a:avLst/>
              <a:gdLst/>
              <a:ahLst/>
              <a:cxnLst/>
              <a:rect l="l" t="t" r="r" b="b"/>
              <a:pathLst>
                <a:path w="1220963" h="2138316">
                  <a:moveTo>
                    <a:pt x="72438" y="0"/>
                  </a:moveTo>
                  <a:lnTo>
                    <a:pt x="1148525" y="0"/>
                  </a:lnTo>
                  <a:cubicBezTo>
                    <a:pt x="1167737" y="0"/>
                    <a:pt x="1186162" y="7632"/>
                    <a:pt x="1199747" y="21217"/>
                  </a:cubicBezTo>
                  <a:cubicBezTo>
                    <a:pt x="1213331" y="34801"/>
                    <a:pt x="1220963" y="53226"/>
                    <a:pt x="1220963" y="72438"/>
                  </a:cubicBezTo>
                  <a:lnTo>
                    <a:pt x="1220963" y="2065878"/>
                  </a:lnTo>
                  <a:cubicBezTo>
                    <a:pt x="1220963" y="2085090"/>
                    <a:pt x="1213331" y="2103515"/>
                    <a:pt x="1199747" y="2117099"/>
                  </a:cubicBezTo>
                  <a:cubicBezTo>
                    <a:pt x="1186162" y="2130684"/>
                    <a:pt x="1167737" y="2138316"/>
                    <a:pt x="1148525" y="2138316"/>
                  </a:cubicBezTo>
                  <a:lnTo>
                    <a:pt x="72438" y="2138316"/>
                  </a:lnTo>
                  <a:cubicBezTo>
                    <a:pt x="53226" y="2138316"/>
                    <a:pt x="34801" y="2130684"/>
                    <a:pt x="21217" y="2117099"/>
                  </a:cubicBezTo>
                  <a:cubicBezTo>
                    <a:pt x="7632" y="2103515"/>
                    <a:pt x="0" y="2085090"/>
                    <a:pt x="0" y="2065878"/>
                  </a:cubicBezTo>
                  <a:lnTo>
                    <a:pt x="0" y="72438"/>
                  </a:lnTo>
                  <a:cubicBezTo>
                    <a:pt x="0" y="53226"/>
                    <a:pt x="7632" y="34801"/>
                    <a:pt x="21217" y="21217"/>
                  </a:cubicBezTo>
                  <a:cubicBezTo>
                    <a:pt x="34801" y="7632"/>
                    <a:pt x="53226" y="0"/>
                    <a:pt x="72438" y="0"/>
                  </a:cubicBezTo>
                  <a:close/>
                </a:path>
              </a:pathLst>
            </a:custGeom>
            <a:solidFill>
              <a:srgbClr val="FFFFFF"/>
            </a:solidFill>
            <a:ln w="57150" cap="rnd">
              <a:solidFill>
                <a:srgbClr val="CDEEFF"/>
              </a:solidFill>
              <a:prstDash val="solid"/>
              <a:round/>
            </a:ln>
          </p:spPr>
        </p:sp>
        <p:sp>
          <p:nvSpPr>
            <p:cNvPr id="6" name="TextBox 6"/>
            <p:cNvSpPr txBox="1"/>
            <p:nvPr/>
          </p:nvSpPr>
          <p:spPr>
            <a:xfrm>
              <a:off x="0" y="-28575"/>
              <a:ext cx="1220963" cy="2166891"/>
            </a:xfrm>
            <a:prstGeom prst="rect">
              <a:avLst/>
            </a:prstGeom>
          </p:spPr>
          <p:txBody>
            <a:bodyPr lIns="50800" tIns="50800" rIns="50800" bIns="50800" rtlCol="0" anchor="ctr"/>
            <a:lstStyle/>
            <a:p>
              <a:pPr marL="0" lvl="0" indent="0" algn="ctr">
                <a:lnSpc>
                  <a:spcPts val="1403"/>
                </a:lnSpc>
                <a:spcBef>
                  <a:spcPct val="0"/>
                </a:spcBef>
              </a:pPr>
              <a:endParaRPr/>
            </a:p>
          </p:txBody>
        </p:sp>
      </p:grpSp>
      <p:grpSp>
        <p:nvGrpSpPr>
          <p:cNvPr id="7" name="Group 7"/>
          <p:cNvGrpSpPr/>
          <p:nvPr/>
        </p:nvGrpSpPr>
        <p:grpSpPr>
          <a:xfrm>
            <a:off x="13518622" y="2707118"/>
            <a:ext cx="3740678" cy="6551182"/>
            <a:chOff x="0" y="0"/>
            <a:chExt cx="1220963" cy="2138316"/>
          </a:xfrm>
        </p:grpSpPr>
        <p:sp>
          <p:nvSpPr>
            <p:cNvPr id="8" name="Freeform 8"/>
            <p:cNvSpPr/>
            <p:nvPr/>
          </p:nvSpPr>
          <p:spPr>
            <a:xfrm>
              <a:off x="0" y="0"/>
              <a:ext cx="1220963" cy="2138316"/>
            </a:xfrm>
            <a:custGeom>
              <a:avLst/>
              <a:gdLst/>
              <a:ahLst/>
              <a:cxnLst/>
              <a:rect l="l" t="t" r="r" b="b"/>
              <a:pathLst>
                <a:path w="1220963" h="2138316">
                  <a:moveTo>
                    <a:pt x="72438" y="0"/>
                  </a:moveTo>
                  <a:lnTo>
                    <a:pt x="1148525" y="0"/>
                  </a:lnTo>
                  <a:cubicBezTo>
                    <a:pt x="1167737" y="0"/>
                    <a:pt x="1186162" y="7632"/>
                    <a:pt x="1199747" y="21217"/>
                  </a:cubicBezTo>
                  <a:cubicBezTo>
                    <a:pt x="1213331" y="34801"/>
                    <a:pt x="1220963" y="53226"/>
                    <a:pt x="1220963" y="72438"/>
                  </a:cubicBezTo>
                  <a:lnTo>
                    <a:pt x="1220963" y="2065878"/>
                  </a:lnTo>
                  <a:cubicBezTo>
                    <a:pt x="1220963" y="2085090"/>
                    <a:pt x="1213331" y="2103515"/>
                    <a:pt x="1199747" y="2117099"/>
                  </a:cubicBezTo>
                  <a:cubicBezTo>
                    <a:pt x="1186162" y="2130684"/>
                    <a:pt x="1167737" y="2138316"/>
                    <a:pt x="1148525" y="2138316"/>
                  </a:cubicBezTo>
                  <a:lnTo>
                    <a:pt x="72438" y="2138316"/>
                  </a:lnTo>
                  <a:cubicBezTo>
                    <a:pt x="53226" y="2138316"/>
                    <a:pt x="34801" y="2130684"/>
                    <a:pt x="21217" y="2117099"/>
                  </a:cubicBezTo>
                  <a:cubicBezTo>
                    <a:pt x="7632" y="2103515"/>
                    <a:pt x="0" y="2085090"/>
                    <a:pt x="0" y="2065878"/>
                  </a:cubicBezTo>
                  <a:lnTo>
                    <a:pt x="0" y="72438"/>
                  </a:lnTo>
                  <a:cubicBezTo>
                    <a:pt x="0" y="53226"/>
                    <a:pt x="7632" y="34801"/>
                    <a:pt x="21217" y="21217"/>
                  </a:cubicBezTo>
                  <a:cubicBezTo>
                    <a:pt x="34801" y="7632"/>
                    <a:pt x="53226" y="0"/>
                    <a:pt x="72438" y="0"/>
                  </a:cubicBezTo>
                  <a:close/>
                </a:path>
              </a:pathLst>
            </a:custGeom>
            <a:solidFill>
              <a:srgbClr val="FFFFFF"/>
            </a:solidFill>
            <a:ln w="57150" cap="rnd">
              <a:solidFill>
                <a:srgbClr val="CDEEFF"/>
              </a:solidFill>
              <a:prstDash val="solid"/>
              <a:round/>
            </a:ln>
          </p:spPr>
        </p:sp>
        <p:sp>
          <p:nvSpPr>
            <p:cNvPr id="9" name="TextBox 9"/>
            <p:cNvSpPr txBox="1"/>
            <p:nvPr/>
          </p:nvSpPr>
          <p:spPr>
            <a:xfrm>
              <a:off x="0" y="-28575"/>
              <a:ext cx="1220963" cy="2166891"/>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10" name="Freeform 10"/>
          <p:cNvSpPr/>
          <p:nvPr/>
        </p:nvSpPr>
        <p:spPr>
          <a:xfrm>
            <a:off x="-1339540" y="7605964"/>
            <a:ext cx="3544687" cy="3544687"/>
          </a:xfrm>
          <a:custGeom>
            <a:avLst/>
            <a:gdLst/>
            <a:ahLst/>
            <a:cxnLst/>
            <a:rect l="l" t="t" r="r" b="b"/>
            <a:pathLst>
              <a:path w="3544687" h="3544687">
                <a:moveTo>
                  <a:pt x="0" y="0"/>
                </a:moveTo>
                <a:lnTo>
                  <a:pt x="3544687" y="0"/>
                </a:lnTo>
                <a:lnTo>
                  <a:pt x="3544687" y="3544688"/>
                </a:lnTo>
                <a:lnTo>
                  <a:pt x="0" y="3544688"/>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a:off x="1028700" y="2707118"/>
            <a:ext cx="3740678" cy="6551182"/>
            <a:chOff x="0" y="0"/>
            <a:chExt cx="1220963" cy="2138316"/>
          </a:xfrm>
        </p:grpSpPr>
        <p:sp>
          <p:nvSpPr>
            <p:cNvPr id="12" name="Freeform 12"/>
            <p:cNvSpPr/>
            <p:nvPr/>
          </p:nvSpPr>
          <p:spPr>
            <a:xfrm>
              <a:off x="0" y="0"/>
              <a:ext cx="1220963" cy="2138316"/>
            </a:xfrm>
            <a:custGeom>
              <a:avLst/>
              <a:gdLst/>
              <a:ahLst/>
              <a:cxnLst/>
              <a:rect l="l" t="t" r="r" b="b"/>
              <a:pathLst>
                <a:path w="1220963" h="2138316">
                  <a:moveTo>
                    <a:pt x="72438" y="0"/>
                  </a:moveTo>
                  <a:lnTo>
                    <a:pt x="1148525" y="0"/>
                  </a:lnTo>
                  <a:cubicBezTo>
                    <a:pt x="1167737" y="0"/>
                    <a:pt x="1186162" y="7632"/>
                    <a:pt x="1199747" y="21217"/>
                  </a:cubicBezTo>
                  <a:cubicBezTo>
                    <a:pt x="1213331" y="34801"/>
                    <a:pt x="1220963" y="53226"/>
                    <a:pt x="1220963" y="72438"/>
                  </a:cubicBezTo>
                  <a:lnTo>
                    <a:pt x="1220963" y="2065878"/>
                  </a:lnTo>
                  <a:cubicBezTo>
                    <a:pt x="1220963" y="2085090"/>
                    <a:pt x="1213331" y="2103515"/>
                    <a:pt x="1199747" y="2117099"/>
                  </a:cubicBezTo>
                  <a:cubicBezTo>
                    <a:pt x="1186162" y="2130684"/>
                    <a:pt x="1167737" y="2138316"/>
                    <a:pt x="1148525" y="2138316"/>
                  </a:cubicBezTo>
                  <a:lnTo>
                    <a:pt x="72438" y="2138316"/>
                  </a:lnTo>
                  <a:cubicBezTo>
                    <a:pt x="53226" y="2138316"/>
                    <a:pt x="34801" y="2130684"/>
                    <a:pt x="21217" y="2117099"/>
                  </a:cubicBezTo>
                  <a:cubicBezTo>
                    <a:pt x="7632" y="2103515"/>
                    <a:pt x="0" y="2085090"/>
                    <a:pt x="0" y="2065878"/>
                  </a:cubicBezTo>
                  <a:lnTo>
                    <a:pt x="0" y="72438"/>
                  </a:lnTo>
                  <a:cubicBezTo>
                    <a:pt x="0" y="53226"/>
                    <a:pt x="7632" y="34801"/>
                    <a:pt x="21217" y="21217"/>
                  </a:cubicBezTo>
                  <a:cubicBezTo>
                    <a:pt x="34801" y="7632"/>
                    <a:pt x="53226" y="0"/>
                    <a:pt x="72438" y="0"/>
                  </a:cubicBezTo>
                  <a:close/>
                </a:path>
              </a:pathLst>
            </a:custGeom>
            <a:solidFill>
              <a:srgbClr val="FFFFFF"/>
            </a:solidFill>
            <a:ln w="57150" cap="rnd">
              <a:solidFill>
                <a:srgbClr val="CDEEFF"/>
              </a:solidFill>
              <a:prstDash val="solid"/>
              <a:round/>
            </a:ln>
          </p:spPr>
        </p:sp>
        <p:sp>
          <p:nvSpPr>
            <p:cNvPr id="13" name="TextBox 13"/>
            <p:cNvSpPr txBox="1"/>
            <p:nvPr/>
          </p:nvSpPr>
          <p:spPr>
            <a:xfrm>
              <a:off x="0" y="-28575"/>
              <a:ext cx="1220963" cy="2166891"/>
            </a:xfrm>
            <a:prstGeom prst="rect">
              <a:avLst/>
            </a:prstGeom>
          </p:spPr>
          <p:txBody>
            <a:bodyPr lIns="50800" tIns="50800" rIns="50800" bIns="50800" rtlCol="0" anchor="ctr"/>
            <a:lstStyle/>
            <a:p>
              <a:pPr marL="0" lvl="0" indent="0" algn="ctr">
                <a:lnSpc>
                  <a:spcPts val="1403"/>
                </a:lnSpc>
                <a:spcBef>
                  <a:spcPct val="0"/>
                </a:spcBef>
              </a:pPr>
              <a:endParaRPr/>
            </a:p>
          </p:txBody>
        </p:sp>
      </p:grpSp>
      <p:grpSp>
        <p:nvGrpSpPr>
          <p:cNvPr id="14" name="Group 14"/>
          <p:cNvGrpSpPr/>
          <p:nvPr/>
        </p:nvGrpSpPr>
        <p:grpSpPr>
          <a:xfrm>
            <a:off x="5192007" y="2707118"/>
            <a:ext cx="3740678" cy="6551182"/>
            <a:chOff x="0" y="0"/>
            <a:chExt cx="1220963" cy="2138316"/>
          </a:xfrm>
        </p:grpSpPr>
        <p:sp>
          <p:nvSpPr>
            <p:cNvPr id="15" name="Freeform 15"/>
            <p:cNvSpPr/>
            <p:nvPr/>
          </p:nvSpPr>
          <p:spPr>
            <a:xfrm>
              <a:off x="0" y="0"/>
              <a:ext cx="1220963" cy="2138316"/>
            </a:xfrm>
            <a:custGeom>
              <a:avLst/>
              <a:gdLst/>
              <a:ahLst/>
              <a:cxnLst/>
              <a:rect l="l" t="t" r="r" b="b"/>
              <a:pathLst>
                <a:path w="1220963" h="2138316">
                  <a:moveTo>
                    <a:pt x="72438" y="0"/>
                  </a:moveTo>
                  <a:lnTo>
                    <a:pt x="1148525" y="0"/>
                  </a:lnTo>
                  <a:cubicBezTo>
                    <a:pt x="1167737" y="0"/>
                    <a:pt x="1186162" y="7632"/>
                    <a:pt x="1199747" y="21217"/>
                  </a:cubicBezTo>
                  <a:cubicBezTo>
                    <a:pt x="1213331" y="34801"/>
                    <a:pt x="1220963" y="53226"/>
                    <a:pt x="1220963" y="72438"/>
                  </a:cubicBezTo>
                  <a:lnTo>
                    <a:pt x="1220963" y="2065878"/>
                  </a:lnTo>
                  <a:cubicBezTo>
                    <a:pt x="1220963" y="2085090"/>
                    <a:pt x="1213331" y="2103515"/>
                    <a:pt x="1199747" y="2117099"/>
                  </a:cubicBezTo>
                  <a:cubicBezTo>
                    <a:pt x="1186162" y="2130684"/>
                    <a:pt x="1167737" y="2138316"/>
                    <a:pt x="1148525" y="2138316"/>
                  </a:cubicBezTo>
                  <a:lnTo>
                    <a:pt x="72438" y="2138316"/>
                  </a:lnTo>
                  <a:cubicBezTo>
                    <a:pt x="53226" y="2138316"/>
                    <a:pt x="34801" y="2130684"/>
                    <a:pt x="21217" y="2117099"/>
                  </a:cubicBezTo>
                  <a:cubicBezTo>
                    <a:pt x="7632" y="2103515"/>
                    <a:pt x="0" y="2085090"/>
                    <a:pt x="0" y="2065878"/>
                  </a:cubicBezTo>
                  <a:lnTo>
                    <a:pt x="0" y="72438"/>
                  </a:lnTo>
                  <a:cubicBezTo>
                    <a:pt x="0" y="53226"/>
                    <a:pt x="7632" y="34801"/>
                    <a:pt x="21217" y="21217"/>
                  </a:cubicBezTo>
                  <a:cubicBezTo>
                    <a:pt x="34801" y="7632"/>
                    <a:pt x="53226" y="0"/>
                    <a:pt x="72438" y="0"/>
                  </a:cubicBezTo>
                  <a:close/>
                </a:path>
              </a:pathLst>
            </a:custGeom>
            <a:solidFill>
              <a:srgbClr val="FFFFFF"/>
            </a:solidFill>
            <a:ln w="57150" cap="rnd">
              <a:solidFill>
                <a:srgbClr val="CDEEFF"/>
              </a:solidFill>
              <a:prstDash val="solid"/>
              <a:round/>
            </a:ln>
          </p:spPr>
        </p:sp>
        <p:sp>
          <p:nvSpPr>
            <p:cNvPr id="16" name="TextBox 16"/>
            <p:cNvSpPr txBox="1"/>
            <p:nvPr/>
          </p:nvSpPr>
          <p:spPr>
            <a:xfrm>
              <a:off x="0" y="-28575"/>
              <a:ext cx="1220963" cy="2166891"/>
            </a:xfrm>
            <a:prstGeom prst="rect">
              <a:avLst/>
            </a:prstGeom>
          </p:spPr>
          <p:txBody>
            <a:bodyPr lIns="50800" tIns="50800" rIns="50800" bIns="50800" rtlCol="0" anchor="ctr"/>
            <a:lstStyle/>
            <a:p>
              <a:pPr marL="0" lvl="0" indent="0" algn="ctr">
                <a:lnSpc>
                  <a:spcPts val="1403"/>
                </a:lnSpc>
                <a:spcBef>
                  <a:spcPct val="0"/>
                </a:spcBef>
              </a:pPr>
              <a:endParaRPr/>
            </a:p>
          </p:txBody>
        </p:sp>
      </p:grpSp>
      <p:sp>
        <p:nvSpPr>
          <p:cNvPr id="17" name="Freeform 17"/>
          <p:cNvSpPr/>
          <p:nvPr/>
        </p:nvSpPr>
        <p:spPr>
          <a:xfrm>
            <a:off x="2205147" y="3396443"/>
            <a:ext cx="1345982" cy="1345982"/>
          </a:xfrm>
          <a:custGeom>
            <a:avLst/>
            <a:gdLst/>
            <a:ahLst/>
            <a:cxnLst/>
            <a:rect l="l" t="t" r="r" b="b"/>
            <a:pathLst>
              <a:path w="1345982" h="1345982">
                <a:moveTo>
                  <a:pt x="0" y="0"/>
                </a:moveTo>
                <a:lnTo>
                  <a:pt x="1345982" y="0"/>
                </a:lnTo>
                <a:lnTo>
                  <a:pt x="1345982" y="1345981"/>
                </a:lnTo>
                <a:lnTo>
                  <a:pt x="0" y="13459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14685538" y="3371338"/>
            <a:ext cx="1406846" cy="1195819"/>
          </a:xfrm>
          <a:custGeom>
            <a:avLst/>
            <a:gdLst/>
            <a:ahLst/>
            <a:cxnLst/>
            <a:rect l="l" t="t" r="r" b="b"/>
            <a:pathLst>
              <a:path w="1406846" h="1195819">
                <a:moveTo>
                  <a:pt x="0" y="0"/>
                </a:moveTo>
                <a:lnTo>
                  <a:pt x="1406846" y="0"/>
                </a:lnTo>
                <a:lnTo>
                  <a:pt x="1406846" y="1195818"/>
                </a:lnTo>
                <a:lnTo>
                  <a:pt x="0" y="11958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TextBox 19"/>
          <p:cNvSpPr txBox="1"/>
          <p:nvPr/>
        </p:nvSpPr>
        <p:spPr>
          <a:xfrm>
            <a:off x="1028700" y="1153181"/>
            <a:ext cx="8115300"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2676A4"/>
                </a:solidFill>
                <a:latin typeface="Quicksand Bold"/>
              </a:rPr>
              <a:t>Estados</a:t>
            </a:r>
          </a:p>
        </p:txBody>
      </p:sp>
      <p:grpSp>
        <p:nvGrpSpPr>
          <p:cNvPr id="20" name="Group 20"/>
          <p:cNvGrpSpPr/>
          <p:nvPr/>
        </p:nvGrpSpPr>
        <p:grpSpPr>
          <a:xfrm>
            <a:off x="14103086" y="5143500"/>
            <a:ext cx="2619375" cy="2712172"/>
            <a:chOff x="0" y="0"/>
            <a:chExt cx="3492500" cy="3616229"/>
          </a:xfrm>
        </p:grpSpPr>
        <p:sp>
          <p:nvSpPr>
            <p:cNvPr id="21" name="TextBox 21"/>
            <p:cNvSpPr txBox="1"/>
            <p:nvPr/>
          </p:nvSpPr>
          <p:spPr>
            <a:xfrm>
              <a:off x="0" y="-57150"/>
              <a:ext cx="3492500" cy="53467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2676A4"/>
                  </a:solidFill>
                  <a:latin typeface="Quicksand Bold"/>
                </a:rPr>
                <a:t>3: Tormenta</a:t>
              </a:r>
            </a:p>
          </p:txBody>
        </p:sp>
        <p:sp>
          <p:nvSpPr>
            <p:cNvPr id="22" name="TextBox 22"/>
            <p:cNvSpPr txBox="1"/>
            <p:nvPr/>
          </p:nvSpPr>
          <p:spPr>
            <a:xfrm>
              <a:off x="0" y="705389"/>
              <a:ext cx="3492500" cy="2910840"/>
            </a:xfrm>
            <a:prstGeom prst="rect">
              <a:avLst/>
            </a:prstGeom>
          </p:spPr>
          <p:txBody>
            <a:bodyPr lIns="0" tIns="0" rIns="0" bIns="0" rtlCol="0" anchor="t">
              <a:spAutoFit/>
            </a:bodyPr>
            <a:lstStyle/>
            <a:p>
              <a:pPr marL="0" lvl="0" indent="0">
                <a:lnSpc>
                  <a:spcPts val="2520"/>
                </a:lnSpc>
                <a:spcBef>
                  <a:spcPct val="0"/>
                </a:spcBef>
              </a:pPr>
              <a:r>
                <a:rPr lang="en-US" sz="1800">
                  <a:solidFill>
                    <a:srgbClr val="000000"/>
                  </a:solidFill>
                  <a:latin typeface="Quicksand"/>
                </a:rPr>
                <a:t>Incluy</a:t>
              </a:r>
              <a:r>
                <a:rPr lang="en-US" sz="1800" u="none" strike="noStrike">
                  <a:solidFill>
                    <a:srgbClr val="000000"/>
                  </a:solidFill>
                  <a:latin typeface="Quicksand"/>
                </a:rPr>
                <a:t>e varios componentes:</a:t>
              </a:r>
            </a:p>
            <a:p>
              <a:pPr marL="388620" lvl="1" indent="-194310">
                <a:lnSpc>
                  <a:spcPts val="2520"/>
                </a:lnSpc>
                <a:spcBef>
                  <a:spcPct val="0"/>
                </a:spcBef>
                <a:buFont typeface="Arial"/>
                <a:buChar char="•"/>
              </a:pPr>
              <a:r>
                <a:rPr lang="en-US" sz="1800" u="none" strike="noStrike">
                  <a:solidFill>
                    <a:srgbClr val="000000"/>
                  </a:solidFill>
                  <a:latin typeface="Quicksand"/>
                </a:rPr>
                <a:t>Lluvia intensa: </a:t>
              </a:r>
            </a:p>
            <a:p>
              <a:pPr marL="388620" lvl="1" indent="-194310">
                <a:lnSpc>
                  <a:spcPts val="2520"/>
                </a:lnSpc>
                <a:spcBef>
                  <a:spcPct val="0"/>
                </a:spcBef>
                <a:buFont typeface="Arial"/>
                <a:buChar char="•"/>
              </a:pPr>
              <a:r>
                <a:rPr lang="en-US" sz="1800" u="none" strike="noStrike">
                  <a:solidFill>
                    <a:srgbClr val="000000"/>
                  </a:solidFill>
                  <a:latin typeface="Quicksand"/>
                </a:rPr>
                <a:t>Relámpagos.</a:t>
              </a:r>
            </a:p>
            <a:p>
              <a:pPr marL="388620" lvl="1" indent="-194310">
                <a:lnSpc>
                  <a:spcPts val="2520"/>
                </a:lnSpc>
                <a:spcBef>
                  <a:spcPct val="0"/>
                </a:spcBef>
                <a:buFont typeface="Arial"/>
                <a:buChar char="•"/>
              </a:pPr>
              <a:r>
                <a:rPr lang="en-US" sz="1800" u="none" strike="noStrike">
                  <a:solidFill>
                    <a:srgbClr val="000000"/>
                  </a:solidFill>
                  <a:latin typeface="Quicksand"/>
                </a:rPr>
                <a:t>Truenos.</a:t>
              </a:r>
            </a:p>
            <a:p>
              <a:pPr marL="388620" lvl="1" indent="-194310">
                <a:lnSpc>
                  <a:spcPts val="2520"/>
                </a:lnSpc>
                <a:spcBef>
                  <a:spcPct val="0"/>
                </a:spcBef>
                <a:buFont typeface="Arial"/>
                <a:buChar char="•"/>
              </a:pPr>
              <a:r>
                <a:rPr lang="en-US" sz="1800" u="none" strike="noStrike">
                  <a:solidFill>
                    <a:srgbClr val="000000"/>
                  </a:solidFill>
                  <a:latin typeface="Quicksand"/>
                </a:rPr>
                <a:t>Vientos fuertes.</a:t>
              </a:r>
            </a:p>
            <a:p>
              <a:pPr marL="388620" lvl="1" indent="-194310">
                <a:lnSpc>
                  <a:spcPts val="2520"/>
                </a:lnSpc>
                <a:buFont typeface="Arial"/>
                <a:buChar char="•"/>
              </a:pPr>
              <a:r>
                <a:rPr lang="en-US" sz="1800" u="none" strike="noStrike">
                  <a:solidFill>
                    <a:srgbClr val="000000"/>
                  </a:solidFill>
                  <a:latin typeface="Quicksand"/>
                </a:rPr>
                <a:t>Granizo.</a:t>
              </a:r>
            </a:p>
          </p:txBody>
        </p:sp>
      </p:grpSp>
      <p:grpSp>
        <p:nvGrpSpPr>
          <p:cNvPr id="23" name="Group 23"/>
          <p:cNvGrpSpPr/>
          <p:nvPr/>
        </p:nvGrpSpPr>
        <p:grpSpPr>
          <a:xfrm>
            <a:off x="1613164" y="5365838"/>
            <a:ext cx="2571750" cy="2712172"/>
            <a:chOff x="0" y="0"/>
            <a:chExt cx="3429000" cy="3616229"/>
          </a:xfrm>
        </p:grpSpPr>
        <p:sp>
          <p:nvSpPr>
            <p:cNvPr id="24" name="TextBox 24"/>
            <p:cNvSpPr txBox="1"/>
            <p:nvPr/>
          </p:nvSpPr>
          <p:spPr>
            <a:xfrm>
              <a:off x="0" y="-57150"/>
              <a:ext cx="3429000" cy="534670"/>
            </a:xfrm>
            <a:prstGeom prst="rect">
              <a:avLst/>
            </a:prstGeom>
          </p:spPr>
          <p:txBody>
            <a:bodyPr lIns="0" tIns="0" rIns="0" bIns="0" rtlCol="0" anchor="t">
              <a:spAutoFit/>
            </a:bodyPr>
            <a:lstStyle/>
            <a:p>
              <a:pPr algn="ctr">
                <a:lnSpc>
                  <a:spcPts val="3359"/>
                </a:lnSpc>
              </a:pPr>
              <a:r>
                <a:rPr lang="en-US" sz="2400">
                  <a:solidFill>
                    <a:srgbClr val="2676A4"/>
                  </a:solidFill>
                  <a:latin typeface="Quicksand Bold"/>
                </a:rPr>
                <a:t>0: Soleado</a:t>
              </a:r>
            </a:p>
          </p:txBody>
        </p:sp>
        <p:sp>
          <p:nvSpPr>
            <p:cNvPr id="25" name="TextBox 25"/>
            <p:cNvSpPr txBox="1"/>
            <p:nvPr/>
          </p:nvSpPr>
          <p:spPr>
            <a:xfrm>
              <a:off x="0" y="705389"/>
              <a:ext cx="3429000" cy="2910840"/>
            </a:xfrm>
            <a:prstGeom prst="rect">
              <a:avLst/>
            </a:prstGeom>
          </p:spPr>
          <p:txBody>
            <a:bodyPr lIns="0" tIns="0" rIns="0" bIns="0" rtlCol="0" anchor="t">
              <a:spAutoFit/>
            </a:bodyPr>
            <a:lstStyle/>
            <a:p>
              <a:pPr marL="0" lvl="0" indent="0">
                <a:lnSpc>
                  <a:spcPts val="2520"/>
                </a:lnSpc>
                <a:spcBef>
                  <a:spcPct val="0"/>
                </a:spcBef>
              </a:pPr>
              <a:r>
                <a:rPr lang="en-US" sz="1800">
                  <a:solidFill>
                    <a:srgbClr val="000000"/>
                  </a:solidFill>
                  <a:latin typeface="Quicksand"/>
                  <a:hlinkClick r:id="rId10" tooltip="https://www.bing.com/ck/a?!&amp;&amp;p=5399954c146af1b8JmltdHM9MTY5OTkyMDAwMCZpZ3VpZD0xNThlNjkxMS0wODVhLTZlMjUtMmZmNC03YjliMDkzOTZmZTImaW5zaWQ9NTc0MQ&amp;ptn=3&amp;ver=2&amp;hsh=3&amp;fclid=158e6911-085a-6e25-2ff4-7b9b09396fe2&amp;psq=CLIMA+SOLEADO+DESCRIPCION&amp;u=a1aHR0cHM6Ly9lcy50aGVmcmVlZGljdGlvbmFyeS5jb20vc29sZWFkbw&amp;ntb=1"/>
                </a:rPr>
                <a:t>El clima soleado se refiere a un día en el que el cielo está sin nubes y el sol brilla</a:t>
              </a:r>
              <a:r>
                <a:rPr lang="en-US" sz="1800">
                  <a:solidFill>
                    <a:srgbClr val="000000"/>
                  </a:solidFill>
                  <a:latin typeface="Quicksand"/>
                  <a:hlinkClick r:id="rId11" tooltip="https://www.bing.com/ck/a?!&amp;&amp;p=2b1e22c700bffeaeJmltdHM9MTY5OTkyMDAwMCZpZ3VpZD0xNThlNjkxMS0wODVhLTZlMjUtMmZmNC03YjliMDkzOTZmZTImaW5zaWQ9NTc0Mg&amp;ptn=3&amp;ver=2&amp;hsh=3&amp;fclid=158e6911-085a-6e25-2ff4-7b9b09396fe2&amp;psq=CLIMA+SOLEADO+DESCRIPCION&amp;u=a1aHR0cHM6Ly9lcy50aGVmcmVlZGljdGlvbmFyeS5jb20vc29sZWFkbw&amp;ntb=1"/>
                </a:rPr>
                <a:t>1</a:t>
              </a:r>
              <a:r>
                <a:rPr lang="en-US" sz="1800">
                  <a:solidFill>
                    <a:srgbClr val="000000"/>
                  </a:solidFill>
                  <a:latin typeface="Quicksand"/>
                  <a:hlinkClick r:id="rId12" tooltip="https://www.bing.com/ck/a?!&amp;&amp;p=fa9ee7f7f66c6d85JmltdHM9MTY5OTkyMDAwMCZpZ3VpZD0xNThlNjkxMS0wODVhLTZlMjUtMmZmNC03YjliMDkzOTZmZTImaW5zaWQ9NTc0Mw&amp;ptn=3&amp;ver=2&amp;hsh=3&amp;fclid=158e6911-085a-6e25-2ff4-7b9b09396fe2&amp;psq=CLIMA+SOLEADO+DESCRIPCION&amp;u=a1aHR0cHM6Ly93d3cud29yZHJlZmVyZW5jZS5jb20vZGVmaW5pY2lvbi9zb2xlYWRv&amp;ntb=1"/>
                </a:rPr>
                <a:t>2</a:t>
              </a:r>
              <a:r>
                <a:rPr lang="en-US" sz="1800">
                  <a:solidFill>
                    <a:srgbClr val="000000"/>
                  </a:solidFill>
                  <a:latin typeface="Quicksand"/>
                </a:rPr>
                <a:t>. </a:t>
              </a:r>
              <a:r>
                <a:rPr lang="en-US" sz="1800">
                  <a:solidFill>
                    <a:srgbClr val="000000"/>
                  </a:solidFill>
                  <a:latin typeface="Quicksand"/>
                  <a:hlinkClick r:id="rId13" tooltip="https://www.bing.com/ck/a?!&amp;&amp;p=23b84f291922b389JmltdHM9MTY5OTkyMDAwMCZpZ3VpZD0xNThlNjkxMS0wODVhLTZlMjUtMmZmNC03YjliMDkzOTZmZTImaW5zaWQ9NTc0NA&amp;ptn=3&amp;ver=2&amp;hsh=3&amp;fclid=158e6911-085a-6e25-2ff4-7b9b09396fe2&amp;psq=CLIMA+SOLEADO+DESCRIPCION&amp;u=a1aHR0cHM6Ly9lc3R1ZHlhbmRvLmNvbS90aWVtcG8tZGVmaW5pY2lvbi15LXRpcG9zLw&amp;ntb=1"/>
                </a:rPr>
                <a:t>La ausencia de nubes permite que el sol brille y proporcione calo</a:t>
              </a:r>
              <a:r>
                <a:rPr lang="en-US" sz="1800" u="sng">
                  <a:solidFill>
                    <a:srgbClr val="000000"/>
                  </a:solidFill>
                  <a:latin typeface="Quicksand"/>
                  <a:hlinkClick r:id="rId13" tooltip="https://www.bing.com/ck/a?!&amp;&amp;p=23b84f291922b389JmltdHM9MTY5OTkyMDAwMCZpZ3VpZD0xNThlNjkxMS0wODVhLTZlMjUtMmZmNC03YjliMDkzOTZmZTImaW5zaWQ9NTc0NA&amp;ptn=3&amp;ver=2&amp;hsh=3&amp;fclid=158e6911-085a-6e25-2ff4-7b9b09396fe2&amp;psq=CLIMA+SOLEADO+DESCRIPCION&amp;u=a1aHR0cHM6Ly9lc3R1ZHlhbmRvLmNvbS90aWVtcG8tZGVmaW5pY2lvbi15LXRpcG9zLw&amp;ntb=1"/>
                </a:rPr>
                <a:t>r</a:t>
              </a:r>
            </a:p>
          </p:txBody>
        </p:sp>
      </p:grpSp>
      <p:grpSp>
        <p:nvGrpSpPr>
          <p:cNvPr id="26" name="Group 26"/>
          <p:cNvGrpSpPr/>
          <p:nvPr/>
        </p:nvGrpSpPr>
        <p:grpSpPr>
          <a:xfrm>
            <a:off x="5776471" y="5208117"/>
            <a:ext cx="2571750" cy="2712172"/>
            <a:chOff x="0" y="0"/>
            <a:chExt cx="3429000" cy="3616229"/>
          </a:xfrm>
        </p:grpSpPr>
        <p:sp>
          <p:nvSpPr>
            <p:cNvPr id="27" name="TextBox 27"/>
            <p:cNvSpPr txBox="1"/>
            <p:nvPr/>
          </p:nvSpPr>
          <p:spPr>
            <a:xfrm>
              <a:off x="0" y="705389"/>
              <a:ext cx="3429000" cy="2910840"/>
            </a:xfrm>
            <a:prstGeom prst="rect">
              <a:avLst/>
            </a:prstGeom>
          </p:spPr>
          <p:txBody>
            <a:bodyPr lIns="0" tIns="0" rIns="0" bIns="0" rtlCol="0" anchor="t">
              <a:spAutoFit/>
            </a:bodyPr>
            <a:lstStyle/>
            <a:p>
              <a:pPr marL="0" lvl="0" indent="0">
                <a:lnSpc>
                  <a:spcPts val="2520"/>
                </a:lnSpc>
                <a:spcBef>
                  <a:spcPct val="0"/>
                </a:spcBef>
              </a:pPr>
              <a:r>
                <a:rPr lang="en-US" sz="1800">
                  <a:solidFill>
                    <a:srgbClr val="000000"/>
                  </a:solidFill>
                  <a:latin typeface="Quicksand"/>
                  <a:hlinkClick r:id="rId14" tooltip="https://www.bing.com/ck/a?!&amp;&amp;p=6648166cb6ffc300JmltdHM9MTY5OTkyMDAwMCZpZ3VpZD0xNThlNjkxMS0wODVhLTZlMjUtMmZmNC03YjliMDkzOTZmZTImaW5zaWQ9NTgxNQ&amp;ptn=3&amp;ver=2&amp;hsh=3&amp;fclid=158e6911-085a-6e25-2ff4-7b9b09396fe2&amp;psq=CLIMA+NUBLADO+DESCRIPCION&amp;u=a1aHR0cHM6Ly9lY29leHBsb3JhdG9yaW8ub3JnL2FjdGl2aWRhZGVzLXRpZW1wby15LWNsaW1hL3RpZW1wby1hdG1vc2Zlcmljby8&amp;ntb=1"/>
                </a:rPr>
                <a:t>El clima nublado se diferencia del clima parcialmente nublado, en el que las nubes no cubren por completo el cielo, dejando claros entre ellas</a:t>
              </a:r>
              <a:r>
                <a:rPr lang="en-US" sz="1800">
                  <a:solidFill>
                    <a:srgbClr val="000000"/>
                  </a:solidFill>
                  <a:latin typeface="Quicksand"/>
                </a:rPr>
                <a:t>.</a:t>
              </a:r>
            </a:p>
          </p:txBody>
        </p:sp>
        <p:sp>
          <p:nvSpPr>
            <p:cNvPr id="28" name="TextBox 28"/>
            <p:cNvSpPr txBox="1"/>
            <p:nvPr/>
          </p:nvSpPr>
          <p:spPr>
            <a:xfrm>
              <a:off x="0" y="-57150"/>
              <a:ext cx="3429000" cy="53467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2676A4"/>
                  </a:solidFill>
                  <a:latin typeface="Quicksand Bold"/>
                </a:rPr>
                <a:t>1:Nublado</a:t>
              </a:r>
            </a:p>
          </p:txBody>
        </p:sp>
      </p:grpSp>
      <p:grpSp>
        <p:nvGrpSpPr>
          <p:cNvPr id="29" name="Group 29"/>
          <p:cNvGrpSpPr/>
          <p:nvPr/>
        </p:nvGrpSpPr>
        <p:grpSpPr>
          <a:xfrm>
            <a:off x="9939779" y="5208117"/>
            <a:ext cx="2571750" cy="3969472"/>
            <a:chOff x="0" y="0"/>
            <a:chExt cx="3429000" cy="5292629"/>
          </a:xfrm>
        </p:grpSpPr>
        <p:sp>
          <p:nvSpPr>
            <p:cNvPr id="30" name="TextBox 30"/>
            <p:cNvSpPr txBox="1"/>
            <p:nvPr/>
          </p:nvSpPr>
          <p:spPr>
            <a:xfrm>
              <a:off x="0" y="-57150"/>
              <a:ext cx="3429000" cy="53467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2676A4"/>
                  </a:solidFill>
                  <a:latin typeface="Quicksand Bold"/>
                </a:rPr>
                <a:t>2:Lluvioso</a:t>
              </a:r>
            </a:p>
          </p:txBody>
        </p:sp>
        <p:sp>
          <p:nvSpPr>
            <p:cNvPr id="31" name="TextBox 31"/>
            <p:cNvSpPr txBox="1"/>
            <p:nvPr/>
          </p:nvSpPr>
          <p:spPr>
            <a:xfrm>
              <a:off x="0" y="705389"/>
              <a:ext cx="3429000" cy="4587240"/>
            </a:xfrm>
            <a:prstGeom prst="rect">
              <a:avLst/>
            </a:prstGeom>
          </p:spPr>
          <p:txBody>
            <a:bodyPr lIns="0" tIns="0" rIns="0" bIns="0" rtlCol="0" anchor="t">
              <a:spAutoFit/>
            </a:bodyPr>
            <a:lstStyle/>
            <a:p>
              <a:pPr>
                <a:lnSpc>
                  <a:spcPts val="2520"/>
                </a:lnSpc>
                <a:spcBef>
                  <a:spcPct val="0"/>
                </a:spcBef>
              </a:pPr>
              <a:r>
                <a:rPr lang="en-US" sz="1800">
                  <a:solidFill>
                    <a:srgbClr val="000000"/>
                  </a:solidFill>
                  <a:latin typeface="Quicksand"/>
                </a:rPr>
                <a:t>Pued</a:t>
              </a:r>
              <a:r>
                <a:rPr lang="en-US" sz="1800" u="none" strike="noStrike">
                  <a:solidFill>
                    <a:srgbClr val="000000"/>
                  </a:solidFill>
                  <a:latin typeface="Quicksand"/>
                </a:rPr>
                <a:t>e ser ligera o intensa, y generalmente ocurre cuando las nubes están cargadas de humedad y la temperatura es lo suficientemente baja para que el vapor de agua se condense en gotas líquidas.</a:t>
              </a:r>
            </a:p>
            <a:p>
              <a:pPr marL="0" lvl="0" indent="0" algn="ctr">
                <a:lnSpc>
                  <a:spcPts val="2520"/>
                </a:lnSpc>
                <a:spcBef>
                  <a:spcPct val="0"/>
                </a:spcBef>
              </a:pPr>
              <a:endParaRPr lang="en-US" sz="1800" u="none" strike="noStrike">
                <a:solidFill>
                  <a:srgbClr val="000000"/>
                </a:solidFill>
                <a:latin typeface="Quicksand"/>
              </a:endParaRPr>
            </a:p>
          </p:txBody>
        </p:sp>
      </p:grpSp>
      <p:sp>
        <p:nvSpPr>
          <p:cNvPr id="32" name="Freeform 32"/>
          <p:cNvSpPr/>
          <p:nvPr/>
        </p:nvSpPr>
        <p:spPr>
          <a:xfrm>
            <a:off x="6217301" y="3371338"/>
            <a:ext cx="1690091" cy="1371087"/>
          </a:xfrm>
          <a:custGeom>
            <a:avLst/>
            <a:gdLst/>
            <a:ahLst/>
            <a:cxnLst/>
            <a:rect l="l" t="t" r="r" b="b"/>
            <a:pathLst>
              <a:path w="1690091" h="1371087">
                <a:moveTo>
                  <a:pt x="0" y="0"/>
                </a:moveTo>
                <a:lnTo>
                  <a:pt x="1690091" y="0"/>
                </a:lnTo>
                <a:lnTo>
                  <a:pt x="1690091" y="1371086"/>
                </a:lnTo>
                <a:lnTo>
                  <a:pt x="0" y="137108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3" name="Freeform 33"/>
          <p:cNvSpPr/>
          <p:nvPr/>
        </p:nvSpPr>
        <p:spPr>
          <a:xfrm>
            <a:off x="10380485" y="3164452"/>
            <a:ext cx="1818965" cy="1784859"/>
          </a:xfrm>
          <a:custGeom>
            <a:avLst/>
            <a:gdLst/>
            <a:ahLst/>
            <a:cxnLst/>
            <a:rect l="l" t="t" r="r" b="b"/>
            <a:pathLst>
              <a:path w="1818965" h="1784859">
                <a:moveTo>
                  <a:pt x="0" y="0"/>
                </a:moveTo>
                <a:lnTo>
                  <a:pt x="1818965" y="0"/>
                </a:lnTo>
                <a:lnTo>
                  <a:pt x="1818965" y="1784858"/>
                </a:lnTo>
                <a:lnTo>
                  <a:pt x="0" y="178485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764763" y="7356521"/>
            <a:ext cx="4715720" cy="3937627"/>
          </a:xfrm>
          <a:custGeom>
            <a:avLst/>
            <a:gdLst/>
            <a:ahLst/>
            <a:cxnLst/>
            <a:rect l="l" t="t" r="r" b="b"/>
            <a:pathLst>
              <a:path w="4715720" h="3937627">
                <a:moveTo>
                  <a:pt x="0" y="0"/>
                </a:moveTo>
                <a:lnTo>
                  <a:pt x="4715720" y="0"/>
                </a:lnTo>
                <a:lnTo>
                  <a:pt x="4715720" y="3937626"/>
                </a:lnTo>
                <a:lnTo>
                  <a:pt x="0" y="393762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044542" y="7258478"/>
            <a:ext cx="4830896" cy="4830896"/>
          </a:xfrm>
          <a:custGeom>
            <a:avLst/>
            <a:gdLst/>
            <a:ahLst/>
            <a:cxnLst/>
            <a:rect l="l" t="t" r="r" b="b"/>
            <a:pathLst>
              <a:path w="4830896" h="4830896">
                <a:moveTo>
                  <a:pt x="0" y="0"/>
                </a:moveTo>
                <a:lnTo>
                  <a:pt x="4830896" y="0"/>
                </a:lnTo>
                <a:lnTo>
                  <a:pt x="4830896" y="4830896"/>
                </a:lnTo>
                <a:lnTo>
                  <a:pt x="0" y="4830896"/>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69408" y="2514592"/>
            <a:ext cx="6014075" cy="4520133"/>
          </a:xfrm>
          <a:custGeom>
            <a:avLst/>
            <a:gdLst/>
            <a:ahLst/>
            <a:cxnLst/>
            <a:rect l="l" t="t" r="r" b="b"/>
            <a:pathLst>
              <a:path w="6014075" h="4520133">
                <a:moveTo>
                  <a:pt x="0" y="0"/>
                </a:moveTo>
                <a:lnTo>
                  <a:pt x="6014074" y="0"/>
                </a:lnTo>
                <a:lnTo>
                  <a:pt x="6014074" y="4520133"/>
                </a:lnTo>
                <a:lnTo>
                  <a:pt x="0" y="4520133"/>
                </a:lnTo>
                <a:lnTo>
                  <a:pt x="0" y="0"/>
                </a:lnTo>
                <a:close/>
              </a:path>
            </a:pathLst>
          </a:custGeom>
          <a:blipFill>
            <a:blip r:embed="rId6"/>
            <a:stretch>
              <a:fillRect/>
            </a:stretch>
          </a:blipFill>
        </p:spPr>
      </p:sp>
      <p:sp>
        <p:nvSpPr>
          <p:cNvPr id="5" name="Freeform 5"/>
          <p:cNvSpPr/>
          <p:nvPr/>
        </p:nvSpPr>
        <p:spPr>
          <a:xfrm>
            <a:off x="6283482" y="5406718"/>
            <a:ext cx="5642058" cy="4592373"/>
          </a:xfrm>
          <a:custGeom>
            <a:avLst/>
            <a:gdLst/>
            <a:ahLst/>
            <a:cxnLst/>
            <a:rect l="l" t="t" r="r" b="b"/>
            <a:pathLst>
              <a:path w="5642058" h="4592373">
                <a:moveTo>
                  <a:pt x="0" y="0"/>
                </a:moveTo>
                <a:lnTo>
                  <a:pt x="5642059" y="0"/>
                </a:lnTo>
                <a:lnTo>
                  <a:pt x="5642059" y="4592373"/>
                </a:lnTo>
                <a:lnTo>
                  <a:pt x="0" y="4592373"/>
                </a:lnTo>
                <a:lnTo>
                  <a:pt x="0" y="0"/>
                </a:lnTo>
                <a:close/>
              </a:path>
            </a:pathLst>
          </a:custGeom>
          <a:blipFill>
            <a:blip r:embed="rId7"/>
            <a:stretch>
              <a:fillRect/>
            </a:stretch>
          </a:blipFill>
        </p:spPr>
      </p:sp>
      <p:sp>
        <p:nvSpPr>
          <p:cNvPr id="6" name="Freeform 6"/>
          <p:cNvSpPr/>
          <p:nvPr/>
        </p:nvSpPr>
        <p:spPr>
          <a:xfrm>
            <a:off x="12014666" y="2514592"/>
            <a:ext cx="5746751" cy="4743886"/>
          </a:xfrm>
          <a:custGeom>
            <a:avLst/>
            <a:gdLst/>
            <a:ahLst/>
            <a:cxnLst/>
            <a:rect l="l" t="t" r="r" b="b"/>
            <a:pathLst>
              <a:path w="5746751" h="4743886">
                <a:moveTo>
                  <a:pt x="0" y="0"/>
                </a:moveTo>
                <a:lnTo>
                  <a:pt x="5746751" y="0"/>
                </a:lnTo>
                <a:lnTo>
                  <a:pt x="5746751" y="4743886"/>
                </a:lnTo>
                <a:lnTo>
                  <a:pt x="0" y="4743886"/>
                </a:lnTo>
                <a:lnTo>
                  <a:pt x="0" y="0"/>
                </a:lnTo>
                <a:close/>
              </a:path>
            </a:pathLst>
          </a:custGeom>
          <a:blipFill>
            <a:blip r:embed="rId8"/>
            <a:stretch>
              <a:fillRect l="-6821" r="-6821"/>
            </a:stretch>
          </a:blipFill>
        </p:spPr>
      </p:sp>
      <p:sp>
        <p:nvSpPr>
          <p:cNvPr id="7" name="TextBox 7"/>
          <p:cNvSpPr txBox="1"/>
          <p:nvPr/>
        </p:nvSpPr>
        <p:spPr>
          <a:xfrm>
            <a:off x="4109534" y="191246"/>
            <a:ext cx="10068931" cy="863600"/>
          </a:xfrm>
          <a:prstGeom prst="rect">
            <a:avLst/>
          </a:prstGeom>
        </p:spPr>
        <p:txBody>
          <a:bodyPr lIns="0" tIns="0" rIns="0" bIns="0" rtlCol="0" anchor="t">
            <a:spAutoFit/>
          </a:bodyPr>
          <a:lstStyle/>
          <a:p>
            <a:pPr algn="ctr">
              <a:lnSpc>
                <a:spcPts val="7000"/>
              </a:lnSpc>
            </a:pPr>
            <a:r>
              <a:rPr lang="en-US" sz="5000" dirty="0" err="1">
                <a:solidFill>
                  <a:srgbClr val="2676A4"/>
                </a:solidFill>
                <a:latin typeface="Quicksand Bold"/>
              </a:rPr>
              <a:t>Previsión</a:t>
            </a:r>
            <a:r>
              <a:rPr lang="en-US" sz="5000" dirty="0">
                <a:solidFill>
                  <a:srgbClr val="2676A4"/>
                </a:solidFill>
                <a:latin typeface="Quicksand Bold"/>
              </a:rPr>
              <a:t> de </a:t>
            </a:r>
            <a:r>
              <a:rPr lang="en-US" sz="5000" dirty="0" err="1">
                <a:solidFill>
                  <a:srgbClr val="2676A4"/>
                </a:solidFill>
                <a:latin typeface="Quicksand Bold"/>
              </a:rPr>
              <a:t>los</a:t>
            </a:r>
            <a:r>
              <a:rPr lang="en-US" sz="5000" dirty="0">
                <a:solidFill>
                  <a:srgbClr val="2676A4"/>
                </a:solidFill>
                <a:latin typeface="Quicksand Bold"/>
              </a:rPr>
              <a:t> meses</a:t>
            </a:r>
          </a:p>
        </p:txBody>
      </p:sp>
      <p:sp>
        <p:nvSpPr>
          <p:cNvPr id="8" name="TextBox 8"/>
          <p:cNvSpPr txBox="1"/>
          <p:nvPr/>
        </p:nvSpPr>
        <p:spPr>
          <a:xfrm>
            <a:off x="4191680" y="1322673"/>
            <a:ext cx="10068931" cy="523875"/>
          </a:xfrm>
          <a:prstGeom prst="rect">
            <a:avLst/>
          </a:prstGeom>
        </p:spPr>
        <p:txBody>
          <a:bodyPr lIns="0" tIns="0" rIns="0" bIns="0" rtlCol="0" anchor="t">
            <a:spAutoFit/>
          </a:bodyPr>
          <a:lstStyle/>
          <a:p>
            <a:pPr algn="ctr">
              <a:lnSpc>
                <a:spcPts val="4200"/>
              </a:lnSpc>
            </a:pPr>
            <a:r>
              <a:rPr lang="en-US" sz="3000">
                <a:solidFill>
                  <a:srgbClr val="000000"/>
                </a:solidFill>
                <a:latin typeface="Quicksand"/>
              </a:rPr>
              <a:t>De enero a marzo 2023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764763" y="7356521"/>
            <a:ext cx="4715720" cy="3937627"/>
          </a:xfrm>
          <a:custGeom>
            <a:avLst/>
            <a:gdLst/>
            <a:ahLst/>
            <a:cxnLst/>
            <a:rect l="l" t="t" r="r" b="b"/>
            <a:pathLst>
              <a:path w="4715720" h="3937627">
                <a:moveTo>
                  <a:pt x="0" y="0"/>
                </a:moveTo>
                <a:lnTo>
                  <a:pt x="4715720" y="0"/>
                </a:lnTo>
                <a:lnTo>
                  <a:pt x="4715720" y="3937626"/>
                </a:lnTo>
                <a:lnTo>
                  <a:pt x="0" y="393762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044542" y="7258478"/>
            <a:ext cx="4830896" cy="4830896"/>
          </a:xfrm>
          <a:custGeom>
            <a:avLst/>
            <a:gdLst/>
            <a:ahLst/>
            <a:cxnLst/>
            <a:rect l="l" t="t" r="r" b="b"/>
            <a:pathLst>
              <a:path w="4830896" h="4830896">
                <a:moveTo>
                  <a:pt x="0" y="0"/>
                </a:moveTo>
                <a:lnTo>
                  <a:pt x="4830896" y="0"/>
                </a:lnTo>
                <a:lnTo>
                  <a:pt x="4830896" y="4830896"/>
                </a:lnTo>
                <a:lnTo>
                  <a:pt x="0" y="4830896"/>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675511" y="2193118"/>
            <a:ext cx="6550893" cy="4816833"/>
          </a:xfrm>
          <a:custGeom>
            <a:avLst/>
            <a:gdLst/>
            <a:ahLst/>
            <a:cxnLst/>
            <a:rect l="l" t="t" r="r" b="b"/>
            <a:pathLst>
              <a:path w="6550893" h="4816833">
                <a:moveTo>
                  <a:pt x="0" y="0"/>
                </a:moveTo>
                <a:lnTo>
                  <a:pt x="6550892" y="0"/>
                </a:lnTo>
                <a:lnTo>
                  <a:pt x="6550892" y="4816833"/>
                </a:lnTo>
                <a:lnTo>
                  <a:pt x="0" y="4816833"/>
                </a:lnTo>
                <a:lnTo>
                  <a:pt x="0" y="0"/>
                </a:lnTo>
                <a:close/>
              </a:path>
            </a:pathLst>
          </a:custGeom>
          <a:blipFill>
            <a:blip r:embed="rId6"/>
            <a:stretch>
              <a:fillRect/>
            </a:stretch>
          </a:blipFill>
        </p:spPr>
      </p:sp>
      <p:sp>
        <p:nvSpPr>
          <p:cNvPr id="5" name="Freeform 5"/>
          <p:cNvSpPr/>
          <p:nvPr/>
        </p:nvSpPr>
        <p:spPr>
          <a:xfrm>
            <a:off x="6260488" y="5653369"/>
            <a:ext cx="6324907" cy="4633631"/>
          </a:xfrm>
          <a:custGeom>
            <a:avLst/>
            <a:gdLst/>
            <a:ahLst/>
            <a:cxnLst/>
            <a:rect l="l" t="t" r="r" b="b"/>
            <a:pathLst>
              <a:path w="6324907" h="4633631">
                <a:moveTo>
                  <a:pt x="0" y="0"/>
                </a:moveTo>
                <a:lnTo>
                  <a:pt x="6324907" y="0"/>
                </a:lnTo>
                <a:lnTo>
                  <a:pt x="6324907" y="4633631"/>
                </a:lnTo>
                <a:lnTo>
                  <a:pt x="0" y="4633631"/>
                </a:lnTo>
                <a:lnTo>
                  <a:pt x="0" y="0"/>
                </a:lnTo>
                <a:close/>
              </a:path>
            </a:pathLst>
          </a:custGeom>
          <a:blipFill>
            <a:blip r:embed="rId7"/>
            <a:stretch>
              <a:fillRect/>
            </a:stretch>
          </a:blipFill>
        </p:spPr>
      </p:sp>
      <p:sp>
        <p:nvSpPr>
          <p:cNvPr id="6" name="Freeform 6"/>
          <p:cNvSpPr/>
          <p:nvPr/>
        </p:nvSpPr>
        <p:spPr>
          <a:xfrm>
            <a:off x="11064438" y="2045880"/>
            <a:ext cx="6843107" cy="5013265"/>
          </a:xfrm>
          <a:custGeom>
            <a:avLst/>
            <a:gdLst/>
            <a:ahLst/>
            <a:cxnLst/>
            <a:rect l="l" t="t" r="r" b="b"/>
            <a:pathLst>
              <a:path w="6843107" h="5013265">
                <a:moveTo>
                  <a:pt x="0" y="0"/>
                </a:moveTo>
                <a:lnTo>
                  <a:pt x="6843106" y="0"/>
                </a:lnTo>
                <a:lnTo>
                  <a:pt x="6843106" y="5013265"/>
                </a:lnTo>
                <a:lnTo>
                  <a:pt x="0" y="5013265"/>
                </a:lnTo>
                <a:lnTo>
                  <a:pt x="0" y="0"/>
                </a:lnTo>
                <a:close/>
              </a:path>
            </a:pathLst>
          </a:custGeom>
          <a:blipFill>
            <a:blip r:embed="rId8"/>
            <a:stretch>
              <a:fillRect/>
            </a:stretch>
          </a:blipFill>
        </p:spPr>
      </p:sp>
      <p:sp>
        <p:nvSpPr>
          <p:cNvPr id="7" name="TextBox 7"/>
          <p:cNvSpPr txBox="1"/>
          <p:nvPr/>
        </p:nvSpPr>
        <p:spPr>
          <a:xfrm>
            <a:off x="3893466" y="537816"/>
            <a:ext cx="10068931" cy="863600"/>
          </a:xfrm>
          <a:prstGeom prst="rect">
            <a:avLst/>
          </a:prstGeom>
        </p:spPr>
        <p:txBody>
          <a:bodyPr lIns="0" tIns="0" rIns="0" bIns="0" rtlCol="0" anchor="t">
            <a:spAutoFit/>
          </a:bodyPr>
          <a:lstStyle/>
          <a:p>
            <a:pPr algn="ctr">
              <a:lnSpc>
                <a:spcPts val="7000"/>
              </a:lnSpc>
            </a:pPr>
            <a:r>
              <a:rPr lang="en-US" sz="5000">
                <a:solidFill>
                  <a:srgbClr val="2676A4"/>
                </a:solidFill>
                <a:latin typeface="Quicksand Bold"/>
              </a:rPr>
              <a:t>Previsión de los meses</a:t>
            </a:r>
          </a:p>
        </p:txBody>
      </p:sp>
      <p:sp>
        <p:nvSpPr>
          <p:cNvPr id="8" name="TextBox 8"/>
          <p:cNvSpPr txBox="1"/>
          <p:nvPr/>
        </p:nvSpPr>
        <p:spPr>
          <a:xfrm>
            <a:off x="3975611" y="1669243"/>
            <a:ext cx="10068931" cy="523875"/>
          </a:xfrm>
          <a:prstGeom prst="rect">
            <a:avLst/>
          </a:prstGeom>
        </p:spPr>
        <p:txBody>
          <a:bodyPr lIns="0" tIns="0" rIns="0" bIns="0" rtlCol="0" anchor="t">
            <a:spAutoFit/>
          </a:bodyPr>
          <a:lstStyle/>
          <a:p>
            <a:pPr algn="ctr">
              <a:lnSpc>
                <a:spcPts val="4200"/>
              </a:lnSpc>
            </a:pPr>
            <a:r>
              <a:rPr lang="en-US" sz="3000">
                <a:solidFill>
                  <a:srgbClr val="000000"/>
                </a:solidFill>
                <a:latin typeface="Quicksand"/>
              </a:rPr>
              <a:t>De abril a junio 2023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764763" y="7356521"/>
            <a:ext cx="4715720" cy="3937627"/>
          </a:xfrm>
          <a:custGeom>
            <a:avLst/>
            <a:gdLst/>
            <a:ahLst/>
            <a:cxnLst/>
            <a:rect l="l" t="t" r="r" b="b"/>
            <a:pathLst>
              <a:path w="4715720" h="3937627">
                <a:moveTo>
                  <a:pt x="0" y="0"/>
                </a:moveTo>
                <a:lnTo>
                  <a:pt x="4715720" y="0"/>
                </a:lnTo>
                <a:lnTo>
                  <a:pt x="4715720" y="3937626"/>
                </a:lnTo>
                <a:lnTo>
                  <a:pt x="0" y="393762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044542" y="7258478"/>
            <a:ext cx="4830896" cy="4830896"/>
          </a:xfrm>
          <a:custGeom>
            <a:avLst/>
            <a:gdLst/>
            <a:ahLst/>
            <a:cxnLst/>
            <a:rect l="l" t="t" r="r" b="b"/>
            <a:pathLst>
              <a:path w="4830896" h="4830896">
                <a:moveTo>
                  <a:pt x="0" y="0"/>
                </a:moveTo>
                <a:lnTo>
                  <a:pt x="4830896" y="0"/>
                </a:lnTo>
                <a:lnTo>
                  <a:pt x="4830896" y="4830896"/>
                </a:lnTo>
                <a:lnTo>
                  <a:pt x="0" y="4830896"/>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416423" y="2179923"/>
            <a:ext cx="6133840" cy="4504656"/>
          </a:xfrm>
          <a:custGeom>
            <a:avLst/>
            <a:gdLst/>
            <a:ahLst/>
            <a:cxnLst/>
            <a:rect l="l" t="t" r="r" b="b"/>
            <a:pathLst>
              <a:path w="6133840" h="4504656">
                <a:moveTo>
                  <a:pt x="0" y="0"/>
                </a:moveTo>
                <a:lnTo>
                  <a:pt x="6133840" y="0"/>
                </a:lnTo>
                <a:lnTo>
                  <a:pt x="6133840" y="4504656"/>
                </a:lnTo>
                <a:lnTo>
                  <a:pt x="0" y="4504656"/>
                </a:lnTo>
                <a:lnTo>
                  <a:pt x="0" y="0"/>
                </a:lnTo>
                <a:close/>
              </a:path>
            </a:pathLst>
          </a:custGeom>
          <a:blipFill>
            <a:blip r:embed="rId6"/>
            <a:stretch>
              <a:fillRect/>
            </a:stretch>
          </a:blipFill>
        </p:spPr>
      </p:sp>
      <p:sp>
        <p:nvSpPr>
          <p:cNvPr id="5" name="Freeform 5"/>
          <p:cNvSpPr/>
          <p:nvPr/>
        </p:nvSpPr>
        <p:spPr>
          <a:xfrm>
            <a:off x="6056671" y="5448612"/>
            <a:ext cx="6174657" cy="4485223"/>
          </a:xfrm>
          <a:custGeom>
            <a:avLst/>
            <a:gdLst/>
            <a:ahLst/>
            <a:cxnLst/>
            <a:rect l="l" t="t" r="r" b="b"/>
            <a:pathLst>
              <a:path w="6174657" h="4485223">
                <a:moveTo>
                  <a:pt x="0" y="0"/>
                </a:moveTo>
                <a:lnTo>
                  <a:pt x="6174658" y="0"/>
                </a:lnTo>
                <a:lnTo>
                  <a:pt x="6174658" y="4485223"/>
                </a:lnTo>
                <a:lnTo>
                  <a:pt x="0" y="4485223"/>
                </a:lnTo>
                <a:lnTo>
                  <a:pt x="0" y="0"/>
                </a:lnTo>
                <a:close/>
              </a:path>
            </a:pathLst>
          </a:custGeom>
          <a:blipFill>
            <a:blip r:embed="rId7"/>
            <a:stretch>
              <a:fillRect/>
            </a:stretch>
          </a:blipFill>
        </p:spPr>
      </p:sp>
      <p:sp>
        <p:nvSpPr>
          <p:cNvPr id="6" name="Freeform 6"/>
          <p:cNvSpPr/>
          <p:nvPr/>
        </p:nvSpPr>
        <p:spPr>
          <a:xfrm>
            <a:off x="11360353" y="2158165"/>
            <a:ext cx="6540668" cy="4526414"/>
          </a:xfrm>
          <a:custGeom>
            <a:avLst/>
            <a:gdLst/>
            <a:ahLst/>
            <a:cxnLst/>
            <a:rect l="l" t="t" r="r" b="b"/>
            <a:pathLst>
              <a:path w="6540668" h="4526414">
                <a:moveTo>
                  <a:pt x="0" y="0"/>
                </a:moveTo>
                <a:lnTo>
                  <a:pt x="6540668" y="0"/>
                </a:lnTo>
                <a:lnTo>
                  <a:pt x="6540668" y="4526414"/>
                </a:lnTo>
                <a:lnTo>
                  <a:pt x="0" y="4526414"/>
                </a:lnTo>
                <a:lnTo>
                  <a:pt x="0" y="0"/>
                </a:lnTo>
                <a:close/>
              </a:path>
            </a:pathLst>
          </a:custGeom>
          <a:blipFill>
            <a:blip r:embed="rId8"/>
            <a:stretch>
              <a:fillRect/>
            </a:stretch>
          </a:blipFill>
        </p:spPr>
      </p:sp>
      <p:sp>
        <p:nvSpPr>
          <p:cNvPr id="7" name="TextBox 7"/>
          <p:cNvSpPr txBox="1"/>
          <p:nvPr/>
        </p:nvSpPr>
        <p:spPr>
          <a:xfrm>
            <a:off x="4109534" y="191246"/>
            <a:ext cx="10068931" cy="863600"/>
          </a:xfrm>
          <a:prstGeom prst="rect">
            <a:avLst/>
          </a:prstGeom>
        </p:spPr>
        <p:txBody>
          <a:bodyPr lIns="0" tIns="0" rIns="0" bIns="0" rtlCol="0" anchor="t">
            <a:spAutoFit/>
          </a:bodyPr>
          <a:lstStyle/>
          <a:p>
            <a:pPr algn="ctr">
              <a:lnSpc>
                <a:spcPts val="7000"/>
              </a:lnSpc>
            </a:pPr>
            <a:r>
              <a:rPr lang="en-US" sz="5000">
                <a:solidFill>
                  <a:srgbClr val="2676A4"/>
                </a:solidFill>
                <a:latin typeface="Quicksand Bold"/>
              </a:rPr>
              <a:t>Previsión de los meses</a:t>
            </a:r>
          </a:p>
        </p:txBody>
      </p:sp>
      <p:sp>
        <p:nvSpPr>
          <p:cNvPr id="8" name="TextBox 8"/>
          <p:cNvSpPr txBox="1"/>
          <p:nvPr/>
        </p:nvSpPr>
        <p:spPr>
          <a:xfrm>
            <a:off x="4191680" y="1322673"/>
            <a:ext cx="10068931" cy="523875"/>
          </a:xfrm>
          <a:prstGeom prst="rect">
            <a:avLst/>
          </a:prstGeom>
        </p:spPr>
        <p:txBody>
          <a:bodyPr lIns="0" tIns="0" rIns="0" bIns="0" rtlCol="0" anchor="t">
            <a:spAutoFit/>
          </a:bodyPr>
          <a:lstStyle/>
          <a:p>
            <a:pPr algn="ctr">
              <a:lnSpc>
                <a:spcPts val="4200"/>
              </a:lnSpc>
            </a:pPr>
            <a:r>
              <a:rPr lang="en-US" sz="3000">
                <a:solidFill>
                  <a:srgbClr val="000000"/>
                </a:solidFill>
                <a:latin typeface="Quicksand"/>
              </a:rPr>
              <a:t>De Julio a Septiembre 2023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5F7FF"/>
        </a:solidFill>
        <a:effectLst/>
      </p:bgPr>
    </p:bg>
    <p:spTree>
      <p:nvGrpSpPr>
        <p:cNvPr id="1" name=""/>
        <p:cNvGrpSpPr/>
        <p:nvPr/>
      </p:nvGrpSpPr>
      <p:grpSpPr>
        <a:xfrm>
          <a:off x="0" y="0"/>
          <a:ext cx="0" cy="0"/>
          <a:chOff x="0" y="0"/>
          <a:chExt cx="0" cy="0"/>
        </a:xfrm>
      </p:grpSpPr>
      <p:sp>
        <p:nvSpPr>
          <p:cNvPr id="2" name="Freeform 2"/>
          <p:cNvSpPr/>
          <p:nvPr/>
        </p:nvSpPr>
        <p:spPr>
          <a:xfrm>
            <a:off x="-764763" y="7356521"/>
            <a:ext cx="4715720" cy="3937627"/>
          </a:xfrm>
          <a:custGeom>
            <a:avLst/>
            <a:gdLst/>
            <a:ahLst/>
            <a:cxnLst/>
            <a:rect l="l" t="t" r="r" b="b"/>
            <a:pathLst>
              <a:path w="4715720" h="3937627">
                <a:moveTo>
                  <a:pt x="0" y="0"/>
                </a:moveTo>
                <a:lnTo>
                  <a:pt x="4715720" y="0"/>
                </a:lnTo>
                <a:lnTo>
                  <a:pt x="4715720" y="3937626"/>
                </a:lnTo>
                <a:lnTo>
                  <a:pt x="0" y="393762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044542" y="7258478"/>
            <a:ext cx="4830896" cy="4830896"/>
          </a:xfrm>
          <a:custGeom>
            <a:avLst/>
            <a:gdLst/>
            <a:ahLst/>
            <a:cxnLst/>
            <a:rect l="l" t="t" r="r" b="b"/>
            <a:pathLst>
              <a:path w="4830896" h="4830896">
                <a:moveTo>
                  <a:pt x="0" y="0"/>
                </a:moveTo>
                <a:lnTo>
                  <a:pt x="4830896" y="0"/>
                </a:lnTo>
                <a:lnTo>
                  <a:pt x="4830896" y="4830896"/>
                </a:lnTo>
                <a:lnTo>
                  <a:pt x="0" y="4830896"/>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357582" y="2480136"/>
            <a:ext cx="7786418" cy="5314961"/>
          </a:xfrm>
          <a:custGeom>
            <a:avLst/>
            <a:gdLst/>
            <a:ahLst/>
            <a:cxnLst/>
            <a:rect l="l" t="t" r="r" b="b"/>
            <a:pathLst>
              <a:path w="7786418" h="5314961">
                <a:moveTo>
                  <a:pt x="0" y="0"/>
                </a:moveTo>
                <a:lnTo>
                  <a:pt x="7786418" y="0"/>
                </a:lnTo>
                <a:lnTo>
                  <a:pt x="7786418" y="5314961"/>
                </a:lnTo>
                <a:lnTo>
                  <a:pt x="0" y="5314961"/>
                </a:lnTo>
                <a:lnTo>
                  <a:pt x="0" y="0"/>
                </a:lnTo>
                <a:close/>
              </a:path>
            </a:pathLst>
          </a:custGeom>
          <a:blipFill>
            <a:blip r:embed="rId6"/>
            <a:stretch>
              <a:fillRect/>
            </a:stretch>
          </a:blipFill>
        </p:spPr>
      </p:sp>
      <p:sp>
        <p:nvSpPr>
          <p:cNvPr id="5" name="Freeform 5"/>
          <p:cNvSpPr/>
          <p:nvPr/>
        </p:nvSpPr>
        <p:spPr>
          <a:xfrm>
            <a:off x="9226145" y="4483711"/>
            <a:ext cx="7006790" cy="5190215"/>
          </a:xfrm>
          <a:custGeom>
            <a:avLst/>
            <a:gdLst/>
            <a:ahLst/>
            <a:cxnLst/>
            <a:rect l="l" t="t" r="r" b="b"/>
            <a:pathLst>
              <a:path w="7006790" h="5190215">
                <a:moveTo>
                  <a:pt x="0" y="0"/>
                </a:moveTo>
                <a:lnTo>
                  <a:pt x="7006790" y="0"/>
                </a:lnTo>
                <a:lnTo>
                  <a:pt x="7006790" y="5190215"/>
                </a:lnTo>
                <a:lnTo>
                  <a:pt x="0" y="5190215"/>
                </a:lnTo>
                <a:lnTo>
                  <a:pt x="0" y="0"/>
                </a:lnTo>
                <a:close/>
              </a:path>
            </a:pathLst>
          </a:custGeom>
          <a:blipFill>
            <a:blip r:embed="rId7"/>
            <a:stretch>
              <a:fillRect/>
            </a:stretch>
          </a:blipFill>
        </p:spPr>
      </p:sp>
      <p:sp>
        <p:nvSpPr>
          <p:cNvPr id="6" name="TextBox 6"/>
          <p:cNvSpPr txBox="1"/>
          <p:nvPr/>
        </p:nvSpPr>
        <p:spPr>
          <a:xfrm>
            <a:off x="4109534" y="191246"/>
            <a:ext cx="10068931" cy="863600"/>
          </a:xfrm>
          <a:prstGeom prst="rect">
            <a:avLst/>
          </a:prstGeom>
        </p:spPr>
        <p:txBody>
          <a:bodyPr lIns="0" tIns="0" rIns="0" bIns="0" rtlCol="0" anchor="t">
            <a:spAutoFit/>
          </a:bodyPr>
          <a:lstStyle/>
          <a:p>
            <a:pPr algn="ctr">
              <a:lnSpc>
                <a:spcPts val="7000"/>
              </a:lnSpc>
            </a:pPr>
            <a:r>
              <a:rPr lang="en-US" sz="5000">
                <a:solidFill>
                  <a:srgbClr val="2676A4"/>
                </a:solidFill>
                <a:latin typeface="Quicksand Bold"/>
              </a:rPr>
              <a:t>Previsión de los meses</a:t>
            </a:r>
          </a:p>
        </p:txBody>
      </p:sp>
      <p:sp>
        <p:nvSpPr>
          <p:cNvPr id="7" name="TextBox 7"/>
          <p:cNvSpPr txBox="1"/>
          <p:nvPr/>
        </p:nvSpPr>
        <p:spPr>
          <a:xfrm>
            <a:off x="4191680" y="1322673"/>
            <a:ext cx="10068931" cy="523875"/>
          </a:xfrm>
          <a:prstGeom prst="rect">
            <a:avLst/>
          </a:prstGeom>
        </p:spPr>
        <p:txBody>
          <a:bodyPr lIns="0" tIns="0" rIns="0" bIns="0" rtlCol="0" anchor="t">
            <a:spAutoFit/>
          </a:bodyPr>
          <a:lstStyle/>
          <a:p>
            <a:pPr algn="ctr">
              <a:lnSpc>
                <a:spcPts val="4200"/>
              </a:lnSpc>
            </a:pPr>
            <a:r>
              <a:rPr lang="en-US" sz="3000">
                <a:solidFill>
                  <a:srgbClr val="000000"/>
                </a:solidFill>
                <a:latin typeface="Quicksand"/>
              </a:rPr>
              <a:t>De Octubre y Noviembre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TotalTime>
  <Words>2046</Words>
  <Application>Microsoft Office PowerPoint</Application>
  <PresentationFormat>Personalizado</PresentationFormat>
  <Paragraphs>116</Paragraphs>
  <Slides>36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36</vt:i4>
      </vt:variant>
    </vt:vector>
  </HeadingPairs>
  <TitlesOfParts>
    <vt:vector size="42" baseType="lpstr">
      <vt:lpstr>Quicksand</vt:lpstr>
      <vt:lpstr>Calibri</vt:lpstr>
      <vt:lpstr>Arial</vt:lpstr>
      <vt:lpstr>Quicksand Bold</vt:lpstr>
      <vt:lpstr>Quicksand Medium</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Predicción_Meteorológica</dc:title>
  <cp:lastModifiedBy>Salvador P</cp:lastModifiedBy>
  <cp:revision>16</cp:revision>
  <dcterms:created xsi:type="dcterms:W3CDTF">2006-08-16T00:00:00Z</dcterms:created>
  <dcterms:modified xsi:type="dcterms:W3CDTF">2023-11-15T23:52:05Z</dcterms:modified>
  <dc:identifier>DAF0MgW7pys</dc:identifier>
</cp:coreProperties>
</file>